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Override5.xml" ContentType="application/vnd.openxmlformats-officedocument.themeOverride+xml"/>
  <Override PartName="/ppt/drawings/drawing2.xml" ContentType="application/vnd.openxmlformats-officedocument.drawingml.chartshapes+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theme/themeOverride1.xml" ContentType="application/vnd.openxmlformats-officedocument.themeOverride+xml"/>
  <Override PartName="/ppt/charts/chart13.xml" ContentType="application/vnd.openxmlformats-officedocument.drawingml.chart+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charts/chart7.xml" ContentType="application/vnd.openxmlformats-officedocument.drawingml.chart+xml"/>
  <Override PartName="/ppt/diagrams/layout1.xml" ContentType="application/vnd.openxmlformats-officedocument.drawingml.diagramLayout+xml"/>
  <Override PartName="/ppt/charts/chart3.xml" ContentType="application/vnd.openxmlformats-officedocument.drawingml.char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drawings/drawing5.xml" ContentType="application/vnd.openxmlformats-officedocument.drawingml.chartshap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Override8.xml" ContentType="application/vnd.openxmlformats-officedocument.themeOverride+xml"/>
  <Override PartName="/ppt/drawings/drawing3.xml" ContentType="application/vnd.openxmlformats-officedocument.drawingml.chartshapes+xml"/>
  <Override PartName="/ppt/diagrams/colors2.xml" ContentType="application/vnd.openxmlformats-officedocument.drawingml.diagramColors+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drawings/drawing1.xml" ContentType="application/vnd.openxmlformats-officedocument.drawingml.chartshapes+xml"/>
  <Override PartName="/ppt/theme/themeOverride6.xml" ContentType="application/vnd.openxmlformats-officedocument.themeOverr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theme/themeOverride4.xml" ContentType="application/vnd.openxmlformats-officedocument.themeOverr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charts/chart8.xml" ContentType="application/vnd.openxmlformats-officedocument.drawingml.chart+xml"/>
  <Override PartName="/ppt/charts/chart12.xml" ContentType="application/vnd.openxmlformats-officedocument.drawingml.chart+xml"/>
  <Override PartName="/ppt/charts/colors1.xml" ContentType="application/vnd.ms-office.chartcolorstyle+xml"/>
  <Override PartName="/ppt/slideLayouts/slideLayout10.xml" ContentType="application/vnd.openxmlformats-officedocument.presentationml.slideLayout+xml"/>
  <Override PartName="/ppt/charts/chart6.xml" ContentType="application/vnd.openxmlformats-officedocument.drawingml.chart+xml"/>
  <Override PartName="/ppt/charts/chart10.xml" ContentType="application/vnd.openxmlformats-officedocument.drawingml.chart+xml"/>
  <Override PartName="/ppt/diagrams/layout2.xml" ContentType="application/vnd.openxmlformats-officedocument.drawingml.diagramLayout+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drawings/drawing6.xml" ContentType="application/vnd.openxmlformats-officedocument.drawingml.chartshapes+xml"/>
  <Override PartName="/ppt/theme/themeOverride9.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theme/themeOverride7.xml" ContentType="application/vnd.openxmlformats-officedocument.themeOverride+xml"/>
  <Override PartName="/ppt/drawings/drawing4.xml" ContentType="application/vnd.openxmlformats-officedocument.drawingml.chartshapes+xml"/>
  <Default Extension="svg" ContentType="image/svg+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theme/themeOverride3.xml" ContentType="application/vnd.openxmlformats-officedocument.themeOverr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5.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323" r:id="rId15"/>
    <p:sldId id="330" r:id="rId16"/>
    <p:sldId id="333" r:id="rId17"/>
    <p:sldId id="331" r:id="rId18"/>
    <p:sldId id="332" r:id="rId19"/>
    <p:sldId id="324" r:id="rId20"/>
    <p:sldId id="325" r:id="rId21"/>
    <p:sldId id="327" r:id="rId22"/>
    <p:sldId id="328" r:id="rId23"/>
    <p:sldId id="329" r:id="rId24"/>
    <p:sldId id="326" r:id="rId25"/>
    <p:sldId id="321" r:id="rId26"/>
    <p:sldId id="269" r:id="rId27"/>
    <p:sldId id="270" r:id="rId28"/>
    <p:sldId id="271" r:id="rId29"/>
    <p:sldId id="273" r:id="rId30"/>
    <p:sldId id="274" r:id="rId31"/>
    <p:sldId id="275" r:id="rId32"/>
    <p:sldId id="276" r:id="rId33"/>
    <p:sldId id="277" r:id="rId34"/>
    <p:sldId id="278" r:id="rId35"/>
    <p:sldId id="279" r:id="rId36"/>
    <p:sldId id="280" r:id="rId37"/>
    <p:sldId id="281" r:id="rId38"/>
    <p:sldId id="282" r:id="rId39"/>
    <p:sldId id="284" r:id="rId40"/>
    <p:sldId id="285" r:id="rId41"/>
    <p:sldId id="286" r:id="rId42"/>
    <p:sldId id="289" r:id="rId43"/>
    <p:sldId id="291" r:id="rId44"/>
    <p:sldId id="294" r:id="rId45"/>
    <p:sldId id="297" r:id="rId46"/>
    <p:sldId id="303"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20"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0A8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autoAdjust="0"/>
    <p:restoredTop sz="94660"/>
  </p:normalViewPr>
  <p:slideViewPr>
    <p:cSldViewPr snapToGrid="0">
      <p:cViewPr varScale="1">
        <p:scale>
          <a:sx n="69" d="100"/>
          <a:sy n="69" d="100"/>
        </p:scale>
        <p:origin x="-696" y="-1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2" Type="http://schemas.openxmlformats.org/officeDocument/2006/relationships/oleObject" Target="file:///H:\Field%20report\Book17.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chartUserShapes" Target="../drawings/drawing4.xml"/><Relationship Id="rId1" Type="http://schemas.openxmlformats.org/officeDocument/2006/relationships/oleObject" Target="file:///C:\Users\girii\Desktop\INDRANIL%20HOUSE%20EXCL.xlsx" TargetMode="External"/><Relationship Id="rId4" Type="http://schemas.microsoft.com/office/2011/relationships/chartStyle" Target="style2.xm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Users\girii\Desktop\INDRANIL%20HOUSE%20EXCL.xlsx"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C:\Users\girii\Desktop\INDRANIL%20HOUSE%20EXCL.xlsx" TargetMode="External"/></Relationships>
</file>

<file path=ppt/charts/_rels/chart13.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9.xml"/></Relationships>
</file>

<file path=ppt/charts/_rels/chart2.xml.rels><?xml version="1.0" encoding="UTF-8" standalone="yes"?>
<Relationships xmlns="http://schemas.openxmlformats.org/package/2006/relationships"><Relationship Id="rId2" Type="http://schemas.openxmlformats.org/officeDocument/2006/relationships/oleObject" Target="file:///C:\Users\Geography\Documents\Book17.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Geography\Documents\Book17.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Book1"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C:\Users\Geography\Documents\Book17.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Geography\Documents\Book17.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file:///C:\Users\Geography\Documents\Book17.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3.xml"/><Relationship Id="rId1" Type="http://schemas.openxmlformats.org/officeDocument/2006/relationships/oleObject" Target="file:///C:\Users\girii\Desktop\INDRANIL%20HOUSE%20EXCL.xlsx" TargetMode="External"/><Relationship Id="rId4"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lang val="en-IN"/>
  <c:style val="34"/>
  <c:clrMapOvr bg1="lt1" tx1="dk1" bg2="lt2" tx2="dk2" accent1="accent1" accent2="accent2" accent3="accent3" accent4="accent4" accent5="accent5" accent6="accent6" hlink="hlink" folHlink="folHlink"/>
  <c:chart>
    <c:title>
      <c:tx>
        <c:rich>
          <a:bodyPr/>
          <a:lstStyle/>
          <a:p>
            <a:pPr>
              <a:defRPr lang="en-US"/>
            </a:pPr>
            <a:r>
              <a:rPr lang="en-US"/>
              <a:t>Marital status of safarchata village </a:t>
            </a:r>
          </a:p>
        </c:rich>
      </c:tx>
      <c:layout/>
    </c:title>
    <c:view3D>
      <c:rAngAx val="1"/>
    </c:view3D>
    <c:backWall>
      <c:spPr>
        <a:noFill/>
        <a:ln w="25400">
          <a:noFill/>
        </a:ln>
      </c:spPr>
    </c:backWall>
    <c:plotArea>
      <c:layout>
        <c:manualLayout>
          <c:layoutTarget val="inner"/>
          <c:xMode val="edge"/>
          <c:yMode val="edge"/>
          <c:x val="0.14224183891076134"/>
          <c:y val="0.14890585965910891"/>
          <c:w val="0.73549685425351252"/>
          <c:h val="0.75711015091957989"/>
        </c:manualLayout>
      </c:layout>
      <c:bar3DChart>
        <c:barDir val="col"/>
        <c:grouping val="clustered"/>
        <c:ser>
          <c:idx val="0"/>
          <c:order val="0"/>
          <c:tx>
            <c:strRef>
              <c:f>Sheet2!$B$1</c:f>
              <c:strCache>
                <c:ptCount val="1"/>
                <c:pt idx="0">
                  <c:v>MALE </c:v>
                </c:pt>
              </c:strCache>
            </c:strRef>
          </c:tx>
          <c:spPr>
            <a:solidFill>
              <a:srgbClr val="00B050"/>
            </a:solidFill>
            <a:ln>
              <a:solidFill>
                <a:srgbClr val="FFFF00"/>
              </a:solidFill>
            </a:ln>
          </c:spPr>
          <c:dLbls>
            <c:dLbl>
              <c:idx val="0"/>
              <c:layout>
                <c:manualLayout>
                  <c:x val="7.8125000000000017E-3"/>
                  <c:y val="0.38955823293172692"/>
                </c:manualLayout>
              </c:layout>
              <c:tx>
                <c:rich>
                  <a:bodyPr/>
                  <a:lstStyle/>
                  <a:p>
                    <a:r>
                      <a:rPr lang="en-US"/>
                      <a:t>32.73%</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0-289D-4281-A5AC-E3207D79A867}"/>
                </c:ext>
              </c:extLst>
            </c:dLbl>
            <c:dLbl>
              <c:idx val="1"/>
              <c:layout>
                <c:manualLayout>
                  <c:x val="-5.2083333333333452E-3"/>
                  <c:y val="0.33734939759036192"/>
                </c:manualLayout>
              </c:layout>
              <c:tx>
                <c:rich>
                  <a:bodyPr/>
                  <a:lstStyle/>
                  <a:p>
                    <a:r>
                      <a:rPr lang="en-US"/>
                      <a:t>23.21%</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1-289D-4281-A5AC-E3207D79A867}"/>
                </c:ext>
              </c:extLst>
            </c:dLbl>
            <c:spPr>
              <a:noFill/>
              <a:ln>
                <a:noFill/>
              </a:ln>
              <a:effectLst/>
            </c:spPr>
            <c:txPr>
              <a:bodyPr/>
              <a:lstStyle/>
              <a:p>
                <a:pPr>
                  <a:defRPr lang="en-US"/>
                </a:pPr>
                <a:endParaRPr lang="en-US"/>
              </a:p>
            </c:txPr>
            <c:showVal val="1"/>
            <c:extLst xmlns:c16r2="http://schemas.microsoft.com/office/drawing/2015/06/chart">
              <c:ext xmlns:c15="http://schemas.microsoft.com/office/drawing/2012/chart" uri="{CE6537A1-D6FC-4f65-9D91-7224C49458BB}">
                <c15:showLeaderLines val="0"/>
              </c:ext>
            </c:extLst>
          </c:dLbls>
          <c:cat>
            <c:strRef>
              <c:f>Sheet2!$A$2:$A$3</c:f>
              <c:strCache>
                <c:ptCount val="2"/>
                <c:pt idx="0">
                  <c:v>Married</c:v>
                </c:pt>
                <c:pt idx="1">
                  <c:v>Unmarried</c:v>
                </c:pt>
              </c:strCache>
            </c:strRef>
          </c:cat>
          <c:val>
            <c:numRef>
              <c:f>Sheet2!$B$2:$B$3</c:f>
              <c:numCache>
                <c:formatCode>General</c:formatCode>
                <c:ptCount val="2"/>
                <c:pt idx="0">
                  <c:v>32.730000000000011</c:v>
                </c:pt>
                <c:pt idx="1">
                  <c:v>23.21</c:v>
                </c:pt>
              </c:numCache>
            </c:numRef>
          </c:val>
          <c:extLst xmlns:c16r2="http://schemas.microsoft.com/office/drawing/2015/06/chart">
            <c:ext xmlns:c16="http://schemas.microsoft.com/office/drawing/2014/chart" uri="{C3380CC4-5D6E-409C-BE32-E72D297353CC}">
              <c16:uniqueId val="{00000002-289D-4281-A5AC-E3207D79A867}"/>
            </c:ext>
          </c:extLst>
        </c:ser>
        <c:ser>
          <c:idx val="1"/>
          <c:order val="1"/>
          <c:tx>
            <c:strRef>
              <c:f>Sheet2!$C$1</c:f>
              <c:strCache>
                <c:ptCount val="1"/>
                <c:pt idx="0">
                  <c:v>FEMALE</c:v>
                </c:pt>
              </c:strCache>
            </c:strRef>
          </c:tx>
          <c:spPr>
            <a:solidFill>
              <a:srgbClr val="FF33CC"/>
            </a:solidFill>
            <a:ln>
              <a:solidFill>
                <a:srgbClr val="FFFF00"/>
              </a:solidFill>
            </a:ln>
          </c:spPr>
          <c:dLbls>
            <c:dLbl>
              <c:idx val="0"/>
              <c:layout>
                <c:manualLayout>
                  <c:x val="1.0416666666666668E-2"/>
                  <c:y val="0.33734939759036187"/>
                </c:manualLayout>
              </c:layout>
              <c:tx>
                <c:rich>
                  <a:bodyPr/>
                  <a:lstStyle/>
                  <a:p>
                    <a:r>
                      <a:rPr lang="en-US"/>
                      <a:t>30.96%</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289D-4281-A5AC-E3207D79A867}"/>
                </c:ext>
              </c:extLst>
            </c:dLbl>
            <c:dLbl>
              <c:idx val="1"/>
              <c:layout>
                <c:manualLayout>
                  <c:x val="0"/>
                  <c:y val="0.16867469879518071"/>
                </c:manualLayout>
              </c:layout>
              <c:tx>
                <c:rich>
                  <a:bodyPr/>
                  <a:lstStyle/>
                  <a:p>
                    <a:r>
                      <a:rPr lang="en-US"/>
                      <a:t>13.1%</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4-289D-4281-A5AC-E3207D79A867}"/>
                </c:ext>
              </c:extLst>
            </c:dLbl>
            <c:delete val="1"/>
            <c:extLst xmlns:c16r2="http://schemas.microsoft.com/office/drawing/2015/06/chart">
              <c:ext xmlns:c15="http://schemas.microsoft.com/office/drawing/2012/chart" uri="{CE6537A1-D6FC-4f65-9D91-7224C49458BB}">
                <c15:showLeaderLines val="0"/>
              </c:ext>
            </c:extLst>
          </c:dLbls>
          <c:cat>
            <c:strRef>
              <c:f>Sheet2!$A$2:$A$3</c:f>
              <c:strCache>
                <c:ptCount val="2"/>
                <c:pt idx="0">
                  <c:v>Married</c:v>
                </c:pt>
                <c:pt idx="1">
                  <c:v>Unmarried</c:v>
                </c:pt>
              </c:strCache>
            </c:strRef>
          </c:cat>
          <c:val>
            <c:numRef>
              <c:f>Sheet2!$C$2:$C$3</c:f>
              <c:numCache>
                <c:formatCode>General</c:formatCode>
                <c:ptCount val="2"/>
                <c:pt idx="0">
                  <c:v>30.959999999999987</c:v>
                </c:pt>
                <c:pt idx="1">
                  <c:v>13.1</c:v>
                </c:pt>
              </c:numCache>
            </c:numRef>
          </c:val>
          <c:extLst xmlns:c16r2="http://schemas.microsoft.com/office/drawing/2015/06/chart">
            <c:ext xmlns:c16="http://schemas.microsoft.com/office/drawing/2014/chart" uri="{C3380CC4-5D6E-409C-BE32-E72D297353CC}">
              <c16:uniqueId val="{00000005-289D-4281-A5AC-E3207D79A867}"/>
            </c:ext>
          </c:extLst>
        </c:ser>
        <c:dLbls/>
        <c:shape val="box"/>
        <c:axId val="94754688"/>
        <c:axId val="94756224"/>
        <c:axId val="0"/>
      </c:bar3DChart>
      <c:catAx>
        <c:axId val="94754688"/>
        <c:scaling>
          <c:orientation val="minMax"/>
        </c:scaling>
        <c:axPos val="b"/>
        <c:numFmt formatCode="General" sourceLinked="0"/>
        <c:majorTickMark val="none"/>
        <c:tickLblPos val="nextTo"/>
        <c:txPr>
          <a:bodyPr/>
          <a:lstStyle/>
          <a:p>
            <a:pPr>
              <a:defRPr lang="en-US"/>
            </a:pPr>
            <a:endParaRPr lang="en-US"/>
          </a:p>
        </c:txPr>
        <c:crossAx val="94756224"/>
        <c:crosses val="autoZero"/>
        <c:auto val="1"/>
        <c:lblAlgn val="ctr"/>
        <c:lblOffset val="100"/>
      </c:catAx>
      <c:valAx>
        <c:axId val="94756224"/>
        <c:scaling>
          <c:orientation val="minMax"/>
        </c:scaling>
        <c:axPos val="l"/>
        <c:title>
          <c:tx>
            <c:rich>
              <a:bodyPr/>
              <a:lstStyle/>
              <a:p>
                <a:pPr>
                  <a:defRPr lang="en-US"/>
                </a:pPr>
                <a:r>
                  <a:rPr lang="en-US"/>
                  <a:t>Population(%)</a:t>
                </a:r>
              </a:p>
            </c:rich>
          </c:tx>
          <c:layout/>
        </c:title>
        <c:numFmt formatCode="General" sourceLinked="1"/>
        <c:tickLblPos val="nextTo"/>
        <c:txPr>
          <a:bodyPr/>
          <a:lstStyle/>
          <a:p>
            <a:pPr>
              <a:defRPr lang="en-US"/>
            </a:pPr>
            <a:endParaRPr lang="en-US"/>
          </a:p>
        </c:txPr>
        <c:crossAx val="94754688"/>
        <c:crosses val="autoZero"/>
        <c:crossBetween val="between"/>
      </c:valAx>
    </c:plotArea>
    <c:legend>
      <c:legendPos val="r"/>
      <c:layout/>
      <c:txPr>
        <a:bodyPr/>
        <a:lstStyle/>
        <a:p>
          <a:pPr>
            <a:defRPr lang="en-US"/>
          </a:pPr>
          <a:endParaRPr lang="en-US"/>
        </a:p>
      </c:txPr>
    </c:legend>
    <c:plotVisOnly val="1"/>
    <c:dispBlanksAs val="gap"/>
  </c:chart>
  <c:spPr>
    <a:solidFill>
      <a:schemeClr val="accent3">
        <a:lumMod val="20000"/>
        <a:lumOff val="80000"/>
      </a:schemeClr>
    </a:solidFill>
  </c:spPr>
  <c:externalData r:id="rId2"/>
</c:chartSpace>
</file>

<file path=ppt/charts/chart10.xml><?xml version="1.0" encoding="utf-8"?>
<c:chartSpace xmlns:c="http://schemas.openxmlformats.org/drawingml/2006/chart" xmlns:a="http://schemas.openxmlformats.org/drawingml/2006/main" xmlns:r="http://schemas.openxmlformats.org/officeDocument/2006/relationships">
  <c:lang val="en-IN"/>
  <c:chart>
    <c:title>
      <c:tx>
        <c:rich>
          <a:bodyPr rot="0" spcFirstLastPara="1" vertOverflow="ellipsis" vert="horz" wrap="square" anchor="ctr" anchorCtr="1"/>
          <a:lstStyle/>
          <a:p>
            <a:pPr>
              <a:defRPr lang="en-US" sz="1600" b="1" i="0" u="none" strike="noStrike" kern="1200" baseline="0">
                <a:solidFill>
                  <a:schemeClr val="tx1">
                    <a:lumMod val="65000"/>
                    <a:lumOff val="35000"/>
                  </a:schemeClr>
                </a:solidFill>
                <a:latin typeface="+mn-lt"/>
                <a:ea typeface="+mn-ea"/>
                <a:cs typeface="+mn-cs"/>
              </a:defRPr>
            </a:pPr>
            <a:r>
              <a:rPr lang="en-US" sz="2400" dirty="0"/>
              <a:t>TYPE OF WALL OF SAFARCHATA VILLAGE</a:t>
            </a:r>
          </a:p>
        </c:rich>
      </c:tx>
      <c:layout>
        <c:manualLayout>
          <c:xMode val="edge"/>
          <c:yMode val="edge"/>
          <c:x val="0.27249035047089692"/>
          <c:y val="2.3911782768156902E-2"/>
        </c:manualLayout>
      </c:layout>
      <c:spPr>
        <a:noFill/>
        <a:ln>
          <a:noFill/>
        </a:ln>
        <a:effectLst/>
      </c:spPr>
    </c:title>
    <c:view3D>
      <c:depthPercent val="100"/>
      <c:rAngAx val="1"/>
    </c:view3D>
    <c:floor>
      <c:spPr>
        <a:solidFill>
          <a:schemeClr val="bg2"/>
        </a:solidFill>
        <a:ln>
          <a:noFill/>
        </a:ln>
        <a:effectLst/>
        <a:sp3d/>
      </c:spPr>
    </c:floor>
    <c:sideWall>
      <c:spPr>
        <a:noFill/>
        <a:ln w="25400">
          <a:noFill/>
        </a:ln>
        <a:effectLst/>
        <a:sp3d/>
      </c:spPr>
    </c:sideWall>
    <c:backWall>
      <c:spPr>
        <a:noFill/>
        <a:ln w="25400">
          <a:noFill/>
        </a:ln>
        <a:effectLst/>
        <a:sp3d/>
      </c:spPr>
    </c:backWall>
    <c:plotArea>
      <c:layout>
        <c:manualLayout>
          <c:layoutTarget val="inner"/>
          <c:xMode val="edge"/>
          <c:yMode val="edge"/>
          <c:x val="0.15171771267562145"/>
          <c:y val="3.035913809662201E-2"/>
          <c:w val="0.72178699629458098"/>
          <c:h val="0.86574632351490799"/>
        </c:manualLayout>
      </c:layout>
      <c:bar3DChart>
        <c:barDir val="col"/>
        <c:grouping val="standard"/>
        <c:ser>
          <c:idx val="0"/>
          <c:order val="0"/>
          <c:tx>
            <c:strRef>
              <c:f>Sheet1!$B$7</c:f>
              <c:strCache>
                <c:ptCount val="1"/>
                <c:pt idx="0">
                  <c:v>Percentage (%)</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idx val="0"/>
            <c:spPr>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1777-45C0-9E00-AD48D197024F}"/>
              </c:ext>
            </c:extLst>
          </c:dPt>
          <c:dPt>
            <c:idx val="1"/>
            <c:spPr>
              <a:solidFill>
                <a:schemeClr val="accent4">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1777-45C0-9E00-AD48D197024F}"/>
              </c:ext>
            </c:extLst>
          </c:dPt>
          <c:dLbls>
            <c:dLbl>
              <c:idx val="0"/>
              <c:layout>
                <c:manualLayout>
                  <c:x val="2.2018348623853563E-2"/>
                  <c:y val="0.1119221411192215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777-45C0-9E00-AD48D197024F}"/>
                </c:ext>
              </c:extLst>
            </c:dLbl>
            <c:dLbl>
              <c:idx val="1"/>
              <c:layout>
                <c:manualLayout>
                  <c:x val="1.4678899082568813E-2"/>
                  <c:y val="0.2043795620437956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777-45C0-9E00-AD48D197024F}"/>
                </c:ext>
              </c:extLst>
            </c:dLbl>
            <c:delete val="1"/>
            <c:extLst xmlns:c16r2="http://schemas.microsoft.com/office/drawing/2015/06/chart">
              <c:ext xmlns:c15="http://schemas.microsoft.com/office/drawing/2012/chart" uri="{CE6537A1-D6FC-4f65-9D91-7224C49458BB}">
                <c15:showLeaderLines val="0"/>
              </c:ext>
            </c:extLst>
          </c:dLbls>
          <c:cat>
            <c:strRef>
              <c:f>Sheet1!$A$8:$A$9</c:f>
              <c:strCache>
                <c:ptCount val="2"/>
                <c:pt idx="0">
                  <c:v>Katcha</c:v>
                </c:pt>
                <c:pt idx="1">
                  <c:v>Pucca</c:v>
                </c:pt>
              </c:strCache>
            </c:strRef>
          </c:cat>
          <c:val>
            <c:numRef>
              <c:f>Sheet1!$B$8:$B$9</c:f>
              <c:numCache>
                <c:formatCode>0.00%</c:formatCode>
                <c:ptCount val="2"/>
                <c:pt idx="0">
                  <c:v>0.45900000000000002</c:v>
                </c:pt>
                <c:pt idx="1">
                  <c:v>0.54100000000000004</c:v>
                </c:pt>
              </c:numCache>
            </c:numRef>
          </c:val>
          <c:extLst xmlns:c16r2="http://schemas.microsoft.com/office/drawing/2015/06/chart">
            <c:ext xmlns:c16="http://schemas.microsoft.com/office/drawing/2014/chart" uri="{C3380CC4-5D6E-409C-BE32-E72D297353CC}">
              <c16:uniqueId val="{00000004-1777-45C0-9E00-AD48D197024F}"/>
            </c:ext>
          </c:extLst>
        </c:ser>
        <c:dLbls/>
        <c:shape val="cylinder"/>
        <c:axId val="186196352"/>
        <c:axId val="186197888"/>
        <c:axId val="185176064"/>
      </c:bar3DChart>
      <c:catAx>
        <c:axId val="186196352"/>
        <c:scaling>
          <c:orientation val="minMax"/>
        </c:scaling>
        <c:axPos val="b"/>
        <c:numFmt formatCode="General" sourceLinked="0"/>
        <c:maj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800" b="0" i="0" u="none" strike="noStrike" kern="1200" baseline="0">
                <a:solidFill>
                  <a:schemeClr val="tx1">
                    <a:lumMod val="65000"/>
                    <a:lumOff val="35000"/>
                  </a:schemeClr>
                </a:solidFill>
                <a:latin typeface="+mn-lt"/>
                <a:ea typeface="+mn-ea"/>
                <a:cs typeface="+mn-cs"/>
              </a:defRPr>
            </a:pPr>
            <a:endParaRPr lang="en-US"/>
          </a:p>
        </c:txPr>
        <c:crossAx val="186197888"/>
        <c:crosses val="autoZero"/>
        <c:auto val="1"/>
        <c:lblAlgn val="ctr"/>
        <c:lblOffset val="100"/>
      </c:catAx>
      <c:valAx>
        <c:axId val="186197888"/>
        <c:scaling>
          <c:orientation val="minMax"/>
        </c:scaling>
        <c:axPos val="l"/>
        <c:majorGridlines>
          <c:spPr>
            <a:ln w="9525" cap="flat" cmpd="sng" algn="ctr">
              <a:solidFill>
                <a:schemeClr val="tx1">
                  <a:lumMod val="15000"/>
                  <a:lumOff val="85000"/>
                </a:schemeClr>
              </a:solidFill>
              <a:round/>
            </a:ln>
            <a:effectLst/>
          </c:spPr>
        </c:majorGridlines>
        <c:numFmt formatCode="0.00%" sourceLinked="1"/>
        <c:majorTickMark val="none"/>
        <c:tickLblPos val="nextTo"/>
        <c:spPr>
          <a:noFill/>
          <a:ln>
            <a:noFill/>
          </a:ln>
          <a:effectLst/>
        </c:spPr>
        <c:txPr>
          <a:bodyPr rot="-60000000" spcFirstLastPara="1" vertOverflow="ellipsis" vert="horz" wrap="square" anchor="ctr" anchorCtr="1"/>
          <a:lstStyle/>
          <a:p>
            <a:pPr>
              <a:defRPr lang="en-US" sz="1400" b="0" i="0" u="none" strike="noStrike" kern="1200" baseline="0">
                <a:solidFill>
                  <a:schemeClr val="tx1">
                    <a:lumMod val="65000"/>
                    <a:lumOff val="35000"/>
                  </a:schemeClr>
                </a:solidFill>
                <a:latin typeface="+mn-lt"/>
                <a:ea typeface="+mn-ea"/>
                <a:cs typeface="+mn-cs"/>
              </a:defRPr>
            </a:pPr>
            <a:endParaRPr lang="en-US"/>
          </a:p>
        </c:txPr>
        <c:crossAx val="186196352"/>
        <c:crosses val="autoZero"/>
        <c:crossBetween val="between"/>
      </c:valAx>
      <c:serAx>
        <c:axId val="185176064"/>
        <c:scaling>
          <c:orientation val="minMax"/>
        </c:scaling>
        <c:delete val="1"/>
        <c:axPos val="b"/>
        <c:majorTickMark val="none"/>
        <c:tickLblPos val="nextTo"/>
        <c:crossAx val="186197888"/>
        <c:crosses val="autoZero"/>
      </c:serAx>
      <c:spPr>
        <a:noFill/>
        <a:ln>
          <a:noFill/>
        </a:ln>
        <a:effectLst/>
      </c:spPr>
    </c:plotArea>
    <c:legend>
      <c:legendPos val="b"/>
      <c:layout/>
      <c:spPr>
        <a:noFill/>
        <a:ln>
          <a:noFill/>
        </a:ln>
        <a:effectLst/>
      </c:spPr>
      <c:txPr>
        <a:bodyPr rot="0" spcFirstLastPara="1" vertOverflow="ellipsis" vert="horz" wrap="square" anchor="ctr" anchorCtr="1"/>
        <a:lstStyle/>
        <a:p>
          <a:pPr>
            <a:defRPr lang="en-US"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solidFill>
      <a:schemeClr val="accent3">
        <a:lumMod val="20000"/>
        <a:lumOff val="80000"/>
      </a:schemeClr>
    </a:solidFill>
    <a:ln w="9525" cap="flat" cmpd="sng" algn="ctr">
      <a:solidFill>
        <a:schemeClr val="tx1"/>
      </a:solidFill>
      <a:round/>
    </a:ln>
    <a:effectLst/>
  </c:spPr>
  <c:txPr>
    <a:bodyPr/>
    <a:lstStyle/>
    <a:p>
      <a:pPr>
        <a:defRPr/>
      </a:pPr>
      <a:endParaRPr lang="en-US"/>
    </a:p>
  </c:txPr>
  <c:externalData r:id="rId1"/>
  <c:userShapes r:id="rId2"/>
</c:chartSpace>
</file>

<file path=ppt/charts/chart11.xml><?xml version="1.0" encoding="utf-8"?>
<c:chartSpace xmlns:c="http://schemas.openxmlformats.org/drawingml/2006/chart" xmlns:a="http://schemas.openxmlformats.org/drawingml/2006/main" xmlns:r="http://schemas.openxmlformats.org/officeDocument/2006/relationships">
  <c:lang val="en-IN"/>
  <c:chart>
    <c:title>
      <c:tx>
        <c:rich>
          <a:bodyPr rot="0" vert="horz"/>
          <a:lstStyle/>
          <a:p>
            <a:pPr>
              <a:defRPr lang="en-US"/>
            </a:pPr>
            <a:r>
              <a:rPr lang="en-US"/>
              <a:t>BUILT UP AREA OF SAFARCHATA VILLAGE</a:t>
            </a:r>
          </a:p>
        </c:rich>
      </c:tx>
      <c:layout/>
      <c:spPr>
        <a:noFill/>
        <a:ln>
          <a:noFill/>
        </a:ln>
        <a:effectLst/>
      </c:spPr>
    </c:title>
    <c:view3D>
      <c:rotX val="0"/>
      <c:rotY val="0"/>
      <c:depthPercent val="60"/>
      <c:perspective val="100"/>
    </c:view3D>
    <c:floor>
      <c:spPr>
        <a:solidFill>
          <a:schemeClr val="lt1">
            <a:lumMod val="95000"/>
          </a:schemeClr>
        </a:solidFill>
        <a:ln>
          <a:noFill/>
        </a:ln>
        <a:effectLst/>
        <a:sp3d/>
      </c:spPr>
    </c:floor>
    <c:sideWall>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noFill/>
        </a:ln>
        <a:effectLst/>
        <a:sp3d/>
      </c:spPr>
    </c:sideWall>
    <c:backWall>
      <c:spPr>
        <a:noFill/>
        <a:ln>
          <a:noFill/>
        </a:ln>
        <a:effectLst/>
        <a:sp3d/>
      </c:spPr>
    </c:backWall>
    <c:plotArea>
      <c:layout>
        <c:manualLayout>
          <c:layoutTarget val="inner"/>
          <c:xMode val="edge"/>
          <c:yMode val="edge"/>
          <c:x val="0.15064130770418407"/>
          <c:y val="2.1614158132161998E-2"/>
          <c:w val="0.72780704801605689"/>
          <c:h val="0.92760884651843689"/>
        </c:manualLayout>
      </c:layout>
      <c:bar3DChart>
        <c:barDir val="col"/>
        <c:grouping val="standard"/>
        <c:ser>
          <c:idx val="0"/>
          <c:order val="0"/>
          <c:tx>
            <c:strRef>
              <c:f>Sheet1!$E$8</c:f>
              <c:strCache>
                <c:ptCount val="1"/>
                <c:pt idx="0">
                  <c:v>percentage</c:v>
                </c:pt>
              </c:strCache>
            </c:strRef>
          </c:tx>
          <c:spPr>
            <a:solidFill>
              <a:srgbClr val="CC00FF"/>
            </a:solidFill>
            <a:ln w="9525" cap="flat" cmpd="sng" algn="ctr">
              <a:solidFill>
                <a:schemeClr val="tx1"/>
              </a:solidFill>
              <a:round/>
              <a:extLst>
                <a:ext uri="{C807C97D-BFC1-408E-A445-0C87EB9F89A2}">
                  <ask:lineSketchStyleProps xmlns:ask="http://schemas.microsoft.com/office/drawing/2018/sketchyshapes" xmlns:c16r2="http://schemas.microsoft.com/office/drawing/2015/06/chart" xmlns:r="http://schemas.openxmlformats.org/officeDocument/2006/relationships" xmlns="">
                    <ask:type>
                      <ask:lineSketchNone/>
                    </ask:type>
                  </ask:lineSketchStyleProps>
                </a:ext>
              </a:extLst>
            </a:ln>
            <a:effectLst/>
            <a:sp3d contourW="9525">
              <a:contourClr>
                <a:schemeClr val="tx1"/>
              </a:contourClr>
            </a:sp3d>
          </c:spPr>
          <c:dPt>
            <c:idx val="0"/>
            <c:spPr>
              <a:solidFill>
                <a:srgbClr val="00B050"/>
              </a:solidFill>
              <a:ln w="9525" cap="flat" cmpd="sng" algn="ctr">
                <a:solidFill>
                  <a:schemeClr val="tx1"/>
                </a:solidFill>
                <a:round/>
                <a:extLst>
                  <a:ext uri="{C807C97D-BFC1-408E-A445-0C87EB9F89A2}">
                    <ask:lineSketchStyleProps xmlns:ask="http://schemas.microsoft.com/office/drawing/2018/sketchyshapes" xmlns:c16r2="http://schemas.microsoft.com/office/drawing/2015/06/chart" xmlns:r="http://schemas.openxmlformats.org/officeDocument/2006/relationships" xmlns="">
                      <ask:type>
                        <ask:lineSketchNone/>
                      </ask:type>
                    </ask:lineSketchStyleProps>
                  </a:ext>
                </a:extLst>
              </a:ln>
              <a:effectLst/>
              <a:sp3d contourW="9525">
                <a:contourClr>
                  <a:schemeClr val="tx1"/>
                </a:contourClr>
              </a:sp3d>
            </c:spPr>
            <c:extLst xmlns:c16r2="http://schemas.microsoft.com/office/drawing/2015/06/chart">
              <c:ext xmlns:c16="http://schemas.microsoft.com/office/drawing/2014/chart" uri="{C3380CC4-5D6E-409C-BE32-E72D297353CC}">
                <c16:uniqueId val="{00000001-FF2F-4A89-9304-36369D0287B3}"/>
              </c:ext>
            </c:extLst>
          </c:dPt>
          <c:dPt>
            <c:idx val="1"/>
            <c:spPr>
              <a:solidFill>
                <a:schemeClr val="accent5">
                  <a:lumMod val="75000"/>
                </a:schemeClr>
              </a:solidFill>
              <a:ln w="9525" cap="flat" cmpd="sng" algn="ctr">
                <a:solidFill>
                  <a:schemeClr val="tx1"/>
                </a:solidFill>
                <a:round/>
                <a:extLst>
                  <a:ext uri="{C807C97D-BFC1-408E-A445-0C87EB9F89A2}">
                    <ask:lineSketchStyleProps xmlns:ask="http://schemas.microsoft.com/office/drawing/2018/sketchyshapes" xmlns:c16r2="http://schemas.microsoft.com/office/drawing/2015/06/chart" xmlns:r="http://schemas.openxmlformats.org/officeDocument/2006/relationships" xmlns="">
                      <ask:type>
                        <ask:lineSketchNone/>
                      </ask:type>
                    </ask:lineSketchStyleProps>
                  </a:ext>
                </a:extLst>
              </a:ln>
              <a:effectLst/>
              <a:sp3d contourW="9525">
                <a:contourClr>
                  <a:schemeClr val="tx1"/>
                </a:contourClr>
              </a:sp3d>
            </c:spPr>
            <c:extLst xmlns:c16r2="http://schemas.microsoft.com/office/drawing/2015/06/chart">
              <c:ext xmlns:c16="http://schemas.microsoft.com/office/drawing/2014/chart" uri="{C3380CC4-5D6E-409C-BE32-E72D297353CC}">
                <c16:uniqueId val="{00000003-FF2F-4A89-9304-36369D0287B3}"/>
              </c:ext>
            </c:extLst>
          </c:dPt>
          <c:dPt>
            <c:idx val="2"/>
            <c:spPr>
              <a:solidFill>
                <a:srgbClr val="C00000"/>
              </a:solidFill>
              <a:ln w="9525" cap="flat" cmpd="sng" algn="ctr">
                <a:solidFill>
                  <a:schemeClr val="tx1"/>
                </a:solidFill>
                <a:round/>
                <a:extLst>
                  <a:ext uri="{C807C97D-BFC1-408E-A445-0C87EB9F89A2}">
                    <ask:lineSketchStyleProps xmlns:ask="http://schemas.microsoft.com/office/drawing/2018/sketchyshapes" xmlns:c16r2="http://schemas.microsoft.com/office/drawing/2015/06/chart" xmlns:r="http://schemas.openxmlformats.org/officeDocument/2006/relationships" xmlns="">
                      <ask:type>
                        <ask:lineSketchNone/>
                      </ask:type>
                    </ask:lineSketchStyleProps>
                  </a:ext>
                </a:extLst>
              </a:ln>
              <a:effectLst/>
              <a:sp3d contourW="9525">
                <a:contourClr>
                  <a:schemeClr val="tx1"/>
                </a:contourClr>
              </a:sp3d>
            </c:spPr>
            <c:extLst xmlns:c16r2="http://schemas.microsoft.com/office/drawing/2015/06/chart">
              <c:ext xmlns:c16="http://schemas.microsoft.com/office/drawing/2014/chart" uri="{C3380CC4-5D6E-409C-BE32-E72D297353CC}">
                <c16:uniqueId val="{00000005-FF2F-4A89-9304-36369D0287B3}"/>
              </c:ext>
            </c:extLst>
          </c:dPt>
          <c:dPt>
            <c:idx val="3"/>
            <c:extLst xmlns:c16r2="http://schemas.microsoft.com/office/drawing/2015/06/chart">
              <c:ext xmlns:c16="http://schemas.microsoft.com/office/drawing/2014/chart" uri="{C3380CC4-5D6E-409C-BE32-E72D297353CC}">
                <c16:uniqueId val="{00000006-FF2F-4A89-9304-36369D0287B3}"/>
              </c:ext>
            </c:extLst>
          </c:dPt>
          <c:dLbls>
            <c:dLbl>
              <c:idx val="0"/>
              <c:layout>
                <c:manualLayout>
                  <c:x val="6.3191153238546611E-3"/>
                  <c:y val="0.13721413721413725"/>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F2F-4A89-9304-36369D0287B3}"/>
                </c:ext>
              </c:extLst>
            </c:dLbl>
            <c:dLbl>
              <c:idx val="1"/>
              <c:layout>
                <c:manualLayout>
                  <c:x val="0"/>
                  <c:y val="0.23700623700623696"/>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F2F-4A89-9304-36369D0287B3}"/>
                </c:ext>
              </c:extLst>
            </c:dLbl>
            <c:dLbl>
              <c:idx val="2"/>
              <c:layout>
                <c:manualLayout>
                  <c:x val="-2.1063717746182976E-3"/>
                  <c:y val="0.112266112266112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FF2F-4A89-9304-36369D0287B3}"/>
                </c:ext>
              </c:extLst>
            </c:dLbl>
            <c:dLbl>
              <c:idx val="3"/>
              <c:layout>
                <c:manualLayout>
                  <c:x val="0"/>
                  <c:y val="1.6632016632016636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FF2F-4A89-9304-36369D0287B3}"/>
                </c:ext>
              </c:extLst>
            </c:dLbl>
            <c:spPr>
              <a:noFill/>
              <a:ln>
                <a:noFill/>
              </a:ln>
              <a:effectLst/>
            </c:spPr>
            <c:txPr>
              <a:bodyPr/>
              <a:lstStyle/>
              <a:p>
                <a:pPr>
                  <a:defRPr lang="en-US"/>
                </a:pPr>
                <a:endParaRPr lang="en-US"/>
              </a:p>
            </c:txPr>
            <c:showVal val="1"/>
            <c:extLst xmlns:c16r2="http://schemas.microsoft.com/office/drawing/2015/06/chart">
              <c:ext xmlns:c15="http://schemas.microsoft.com/office/drawing/2012/chart" uri="{CE6537A1-D6FC-4f65-9D91-7224C49458BB}">
                <c15:showLeaderLines val="1"/>
              </c:ext>
            </c:extLst>
          </c:dLbls>
          <c:cat>
            <c:strRef>
              <c:f>Sheet1!$D$9:$D$12</c:f>
              <c:strCache>
                <c:ptCount val="4"/>
                <c:pt idx="0">
                  <c:v>&lt;250</c:v>
                </c:pt>
                <c:pt idx="1">
                  <c:v>250-500</c:v>
                </c:pt>
                <c:pt idx="2">
                  <c:v>500-750</c:v>
                </c:pt>
                <c:pt idx="3">
                  <c:v>&gt;750</c:v>
                </c:pt>
              </c:strCache>
            </c:strRef>
          </c:cat>
          <c:val>
            <c:numRef>
              <c:f>Sheet1!$E$9:$E$12</c:f>
              <c:numCache>
                <c:formatCode>0.00%</c:formatCode>
                <c:ptCount val="4"/>
                <c:pt idx="0">
                  <c:v>0.35200000000000031</c:v>
                </c:pt>
                <c:pt idx="1">
                  <c:v>0.49900000000000194</c:v>
                </c:pt>
                <c:pt idx="2">
                  <c:v>0.18900000000000103</c:v>
                </c:pt>
                <c:pt idx="3">
                  <c:v>0</c:v>
                </c:pt>
              </c:numCache>
            </c:numRef>
          </c:val>
          <c:extLst xmlns:c16r2="http://schemas.microsoft.com/office/drawing/2015/06/chart">
            <c:ext xmlns:c16="http://schemas.microsoft.com/office/drawing/2014/chart" uri="{C3380CC4-5D6E-409C-BE32-E72D297353CC}">
              <c16:uniqueId val="{00000007-FF2F-4A89-9304-36369D0287B3}"/>
            </c:ext>
          </c:extLst>
        </c:ser>
        <c:dLbls>
          <c:showVal val="1"/>
        </c:dLbls>
        <c:gapWidth val="65"/>
        <c:shape val="cylinder"/>
        <c:axId val="186398208"/>
        <c:axId val="186399744"/>
        <c:axId val="185833664"/>
      </c:bar3DChart>
      <c:catAx>
        <c:axId val="186398208"/>
        <c:scaling>
          <c:orientation val="minMax"/>
        </c:scaling>
        <c:axPos val="b"/>
        <c:numFmt formatCode="General" sourceLinked="0"/>
        <c:majorTickMark val="none"/>
        <c:tickLblPos val="nextTo"/>
        <c:spPr>
          <a:noFill/>
          <a:ln w="19050" cap="flat" cmpd="sng" algn="ctr">
            <a:solidFill>
              <a:schemeClr val="dk1">
                <a:lumMod val="75000"/>
                <a:lumOff val="25000"/>
              </a:schemeClr>
            </a:solidFill>
            <a:round/>
          </a:ln>
          <a:effectLst/>
        </c:spPr>
        <c:txPr>
          <a:bodyPr rot="-60000000" vert="horz"/>
          <a:lstStyle/>
          <a:p>
            <a:pPr>
              <a:defRPr lang="en-US"/>
            </a:pPr>
            <a:endParaRPr lang="en-US"/>
          </a:p>
        </c:txPr>
        <c:crossAx val="186399744"/>
        <c:crosses val="autoZero"/>
        <c:auto val="1"/>
        <c:lblAlgn val="ctr"/>
        <c:lblOffset val="100"/>
      </c:catAx>
      <c:valAx>
        <c:axId val="186399744"/>
        <c:scaling>
          <c:orientation val="minMax"/>
        </c:scaling>
        <c:axPos val="l"/>
        <c:majorGridlines>
          <c:spPr>
            <a:ln w="9525" cap="flat" cmpd="sng" algn="ctr">
              <a:solidFill>
                <a:schemeClr val="dk1">
                  <a:lumMod val="15000"/>
                  <a:lumOff val="85000"/>
                </a:schemeClr>
              </a:solidFill>
              <a:round/>
            </a:ln>
            <a:effectLst/>
          </c:spPr>
        </c:majorGridlines>
        <c:numFmt formatCode="0.00%" sourceLinked="1"/>
        <c:majorTickMark val="none"/>
        <c:tickLblPos val="nextTo"/>
        <c:spPr>
          <a:noFill/>
          <a:ln>
            <a:noFill/>
          </a:ln>
          <a:effectLst/>
        </c:spPr>
        <c:txPr>
          <a:bodyPr rot="-60000000" vert="horz"/>
          <a:lstStyle/>
          <a:p>
            <a:pPr>
              <a:defRPr lang="en-US"/>
            </a:pPr>
            <a:endParaRPr lang="en-US"/>
          </a:p>
        </c:txPr>
        <c:crossAx val="186398208"/>
        <c:crosses val="autoZero"/>
        <c:crossBetween val="between"/>
      </c:valAx>
      <c:serAx>
        <c:axId val="185833664"/>
        <c:scaling>
          <c:orientation val="minMax"/>
        </c:scaling>
        <c:delete val="1"/>
        <c:axPos val="b"/>
        <c:majorTickMark val="none"/>
        <c:tickLblPos val="nextTo"/>
        <c:crossAx val="186399744"/>
        <c:crosses val="autoZero"/>
      </c:serAx>
      <c:spPr>
        <a:noFill/>
        <a:ln>
          <a:noFill/>
        </a:ln>
        <a:effectLst/>
      </c:spPr>
    </c:plotArea>
    <c:legend>
      <c:legendPos val="b"/>
      <c:layout>
        <c:manualLayout>
          <c:xMode val="edge"/>
          <c:yMode val="edge"/>
          <c:x val="0.86527508785719864"/>
          <c:y val="0.32692258582022926"/>
          <c:w val="0.11448736638622435"/>
          <c:h val="0.35291109401345638"/>
        </c:manualLayout>
      </c:layout>
      <c:spPr>
        <a:solidFill>
          <a:schemeClr val="lt1">
            <a:lumMod val="95000"/>
            <a:alpha val="39000"/>
          </a:schemeClr>
        </a:solidFill>
        <a:ln>
          <a:noFill/>
        </a:ln>
        <a:effectLst/>
      </c:spPr>
      <c:txPr>
        <a:bodyPr rot="0" vert="horz"/>
        <a:lstStyle/>
        <a:p>
          <a:pPr>
            <a:defRPr lang="en-US"/>
          </a:pPr>
          <a:endParaRPr lang="en-US"/>
        </a:p>
      </c:txPr>
    </c:legend>
    <c:plotVisOnly val="1"/>
    <c:dispBlanksAs val="gap"/>
  </c:chart>
  <c:spPr>
    <a:solidFill>
      <a:schemeClr val="accent3">
        <a:lumMod val="20000"/>
        <a:lumOff val="80000"/>
      </a:schemeClr>
    </a:solidFill>
    <a:ln w="9525" cap="flat" cmpd="sng" algn="ctr">
      <a:solidFill>
        <a:schemeClr val="tx1"/>
      </a:solidFill>
      <a:round/>
    </a:ln>
    <a:effectLst/>
  </c:spPr>
  <c:txPr>
    <a:bodyPr/>
    <a:lstStyle/>
    <a:p>
      <a:pPr>
        <a:defRPr sz="1600"/>
      </a:pPr>
      <a:endParaRPr lang="en-US"/>
    </a:p>
  </c:txPr>
  <c:externalData r:id="rId1"/>
  <c:userShapes r:id="rId2"/>
</c:chartSpace>
</file>

<file path=ppt/charts/chart12.xml><?xml version="1.0" encoding="utf-8"?>
<c:chartSpace xmlns:c="http://schemas.openxmlformats.org/drawingml/2006/chart" xmlns:a="http://schemas.openxmlformats.org/drawingml/2006/main" xmlns:r="http://schemas.openxmlformats.org/officeDocument/2006/relationships">
  <c:lang val="en-IN"/>
  <c:chart>
    <c:title>
      <c:tx>
        <c:rich>
          <a:bodyPr rot="0" vert="horz"/>
          <a:lstStyle/>
          <a:p>
            <a:pPr>
              <a:defRPr lang="en-US"/>
            </a:pPr>
            <a:r>
              <a:rPr lang="en-US"/>
              <a:t>NO OF ROOM OF SAFARCHATA VILLAGE</a:t>
            </a:r>
          </a:p>
        </c:rich>
      </c:tx>
      <c:layout/>
      <c:spPr>
        <a:noFill/>
        <a:ln>
          <a:noFill/>
        </a:ln>
        <a:effectLst/>
      </c:spPr>
    </c:title>
    <c:view3D>
      <c:depthPercent val="100"/>
      <c:rAngAx val="1"/>
    </c:view3D>
    <c:floor>
      <c:spPr>
        <a:noFill/>
        <a:ln>
          <a:noFill/>
        </a:ln>
        <a:effectLst/>
        <a:sp3d/>
      </c:spPr>
    </c:floor>
    <c:sideWall>
      <c:spPr>
        <a:noFill/>
        <a:ln w="25400">
          <a:noFill/>
        </a:ln>
        <a:effectLst/>
        <a:sp3d>
          <a:contourClr>
            <a:schemeClr val="tx1">
              <a:lumMod val="50000"/>
              <a:lumOff val="50000"/>
            </a:schemeClr>
          </a:contourClr>
        </a:sp3d>
      </c:spPr>
    </c:sideWall>
    <c:backWall>
      <c:spPr>
        <a:noFill/>
        <a:ln w="25400">
          <a:noFill/>
        </a:ln>
        <a:effectLst/>
        <a:sp3d>
          <a:contourClr>
            <a:schemeClr val="tx1">
              <a:lumMod val="50000"/>
              <a:lumOff val="50000"/>
            </a:schemeClr>
          </a:contourClr>
        </a:sp3d>
      </c:spPr>
    </c:backWall>
    <c:plotArea>
      <c:layout>
        <c:manualLayout>
          <c:layoutTarget val="inner"/>
          <c:xMode val="edge"/>
          <c:yMode val="edge"/>
          <c:x val="0.1305549409354364"/>
          <c:y val="4.9698275862068993E-2"/>
          <c:w val="0.84542759594477945"/>
          <c:h val="0.87186091501493368"/>
        </c:manualLayout>
      </c:layout>
      <c:bar3DChart>
        <c:barDir val="col"/>
        <c:grouping val="standard"/>
        <c:ser>
          <c:idx val="0"/>
          <c:order val="0"/>
          <c:tx>
            <c:strRef>
              <c:f>Sheet1!$H$1</c:f>
              <c:strCache>
                <c:ptCount val="1"/>
                <c:pt idx="0">
                  <c:v>percentage</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p3d/>
          </c:spPr>
          <c:dPt>
            <c:idx val="0"/>
            <c:spPr>
              <a:solidFill>
                <a:srgbClr val="00B050"/>
              </a:soli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1-6899-41DA-B475-F076BE8AEFE7}"/>
              </c:ext>
            </c:extLst>
          </c:dPt>
          <c:dPt>
            <c:idx val="1"/>
            <c:spPr>
              <a:solidFill>
                <a:schemeClr val="accent2">
                  <a:lumMod val="75000"/>
                </a:schemeClr>
              </a:soli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3-6899-41DA-B475-F076BE8AEFE7}"/>
              </c:ext>
            </c:extLst>
          </c:dPt>
          <c:dPt>
            <c:idx val="2"/>
            <c:spPr>
              <a:solidFill>
                <a:srgbClr val="7030A0"/>
              </a:soli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5-6899-41DA-B475-F076BE8AEFE7}"/>
              </c:ext>
            </c:extLst>
          </c:dPt>
          <c:dPt>
            <c:idx val="4"/>
            <c:spPr>
              <a:solidFill>
                <a:schemeClr val="accent5">
                  <a:lumMod val="60000"/>
                  <a:lumOff val="40000"/>
                </a:schemeClr>
              </a:soli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7-6899-41DA-B475-F076BE8AEFE7}"/>
              </c:ext>
            </c:extLst>
          </c:dPt>
          <c:dLbls>
            <c:dLbl>
              <c:idx val="0"/>
              <c:layout>
                <c:manualLayout>
                  <c:x val="1.2364760432766617E-2"/>
                  <c:y val="0.12931034482758624"/>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899-41DA-B475-F076BE8AEFE7}"/>
                </c:ext>
              </c:extLst>
            </c:dLbl>
            <c:dLbl>
              <c:idx val="1"/>
              <c:layout>
                <c:manualLayout>
                  <c:x val="1.067182676354011E-2"/>
                  <c:y val="0.20689655172413793"/>
                </c:manualLayout>
              </c:layout>
              <c:spPr>
                <a:noFill/>
                <a:ln>
                  <a:noFill/>
                </a:ln>
                <a:effectLst/>
              </c:spPr>
              <c:txPr>
                <a:bodyPr/>
                <a:lstStyle/>
                <a:p>
                  <a:pPr>
                    <a:defRPr lang="en-US"/>
                  </a:pPr>
                  <a:endParaRPr lang="en-US"/>
                </a:p>
              </c:txPr>
              <c:showVal val="1"/>
              <c:extLst xmlns:c16r2="http://schemas.microsoft.com/office/drawing/2015/06/chart">
                <c:ext xmlns:c15="http://schemas.microsoft.com/office/drawing/2012/chart" uri="{CE6537A1-D6FC-4f65-9D91-7224C49458BB}">
                  <c15:layout>
                    <c:manualLayout>
                      <c:w val="7.8504452773097685E-2"/>
                      <c:h val="5.6918273146891123E-2"/>
                    </c:manualLayout>
                  </c15:layout>
                </c:ext>
                <c:ext xmlns:c16="http://schemas.microsoft.com/office/drawing/2014/chart" uri="{C3380CC4-5D6E-409C-BE32-E72D297353CC}">
                  <c16:uniqueId val="{00000003-6899-41DA-B475-F076BE8AEFE7}"/>
                </c:ext>
              </c:extLst>
            </c:dLbl>
            <c:dLbl>
              <c:idx val="2"/>
              <c:layout>
                <c:manualLayout>
                  <c:x val="1.0303967027305513E-2"/>
                  <c:y val="7.327586206896542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6899-41DA-B475-F076BE8AEFE7}"/>
                </c:ext>
              </c:extLst>
            </c:dLbl>
            <c:dLbl>
              <c:idx val="3"/>
              <c:layout>
                <c:manualLayout>
                  <c:x val="8.2431736218443324E-3"/>
                  <c:y val="1.293103448275854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6899-41DA-B475-F076BE8AEFE7}"/>
                </c:ext>
              </c:extLst>
            </c:dLbl>
            <c:dLbl>
              <c:idx val="4"/>
              <c:layout>
                <c:manualLayout>
                  <c:x val="6.1823802163833074E-3"/>
                  <c:y val="-7.9022075635986253E-17"/>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6899-41DA-B475-F076BE8AEFE7}"/>
                </c:ext>
              </c:extLst>
            </c:dLbl>
            <c:spPr>
              <a:noFill/>
              <a:ln>
                <a:noFill/>
              </a:ln>
              <a:effectLst/>
            </c:spPr>
            <c:txPr>
              <a:bodyPr/>
              <a:lstStyle/>
              <a:p>
                <a:pPr>
                  <a:defRPr lang="en-US"/>
                </a:pPr>
                <a:endParaRPr lang="en-US"/>
              </a:p>
            </c:txPr>
            <c:showVal val="1"/>
            <c:extLst xmlns:c16r2="http://schemas.microsoft.com/office/drawing/2015/06/chart">
              <c:ext xmlns:c15="http://schemas.microsoft.com/office/drawing/2012/chart" uri="{CE6537A1-D6FC-4f65-9D91-7224C49458BB}">
                <c15:showDataLabelsRange val="1"/>
                <c15:showLeaderLines val="1"/>
              </c:ext>
            </c:extLst>
          </c:dLbls>
          <c:cat>
            <c:strRef>
              <c:f>Sheet1!$G$2:$G$6</c:f>
              <c:strCache>
                <c:ptCount val="5"/>
                <c:pt idx="0">
                  <c:v>1</c:v>
                </c:pt>
                <c:pt idx="1">
                  <c:v>2</c:v>
                </c:pt>
                <c:pt idx="2">
                  <c:v>3</c:v>
                </c:pt>
                <c:pt idx="3">
                  <c:v>4</c:v>
                </c:pt>
                <c:pt idx="4">
                  <c:v>&gt;4</c:v>
                </c:pt>
              </c:strCache>
            </c:strRef>
          </c:cat>
          <c:val>
            <c:numRef>
              <c:f>Sheet1!$H$2:$H$6</c:f>
              <c:numCache>
                <c:formatCode>0.00%</c:formatCode>
                <c:ptCount val="5"/>
                <c:pt idx="0">
                  <c:v>0.27</c:v>
                </c:pt>
                <c:pt idx="1">
                  <c:v>0.56799999999999995</c:v>
                </c:pt>
                <c:pt idx="2">
                  <c:v>0.13500000000000001</c:v>
                </c:pt>
                <c:pt idx="3">
                  <c:v>2.7000000000000197E-2</c:v>
                </c:pt>
                <c:pt idx="4">
                  <c:v>0</c:v>
                </c:pt>
              </c:numCache>
            </c:numRef>
          </c:val>
          <c:shape val="cylinder"/>
          <c:extLst xmlns:c16r2="http://schemas.microsoft.com/office/drawing/2015/06/chart">
            <c:ext xmlns:c16="http://schemas.microsoft.com/office/drawing/2014/chart" uri="{C3380CC4-5D6E-409C-BE32-E72D297353CC}">
              <c16:uniqueId val="{00000009-6899-41DA-B475-F076BE8AEFE7}"/>
            </c:ext>
          </c:extLst>
        </c:ser>
        <c:dLbls>
          <c:showVal val="1"/>
        </c:dLbls>
        <c:gapWidth val="166"/>
        <c:gapDepth val="160"/>
        <c:shape val="box"/>
        <c:axId val="186539392"/>
        <c:axId val="186541184"/>
        <c:axId val="185176960"/>
      </c:bar3DChart>
      <c:catAx>
        <c:axId val="186539392"/>
        <c:scaling>
          <c:orientation val="minMax"/>
        </c:scaling>
        <c:axPos val="b"/>
        <c:numFmt formatCode="General" sourceLinked="1"/>
        <c:majorTickMark val="none"/>
        <c:tickLblPos val="nextTo"/>
        <c:spPr>
          <a:noFill/>
          <a:ln w="9525" cap="flat" cmpd="sng" algn="ctr">
            <a:solidFill>
              <a:schemeClr val="tx2">
                <a:lumMod val="15000"/>
                <a:lumOff val="85000"/>
              </a:schemeClr>
            </a:solidFill>
            <a:round/>
          </a:ln>
          <a:effectLst/>
        </c:spPr>
        <c:txPr>
          <a:bodyPr rot="-60000000" vert="horz"/>
          <a:lstStyle/>
          <a:p>
            <a:pPr>
              <a:defRPr lang="en-US"/>
            </a:pPr>
            <a:endParaRPr lang="en-US"/>
          </a:p>
        </c:txPr>
        <c:crossAx val="186541184"/>
        <c:crosses val="autoZero"/>
        <c:auto val="1"/>
        <c:lblAlgn val="ctr"/>
        <c:lblOffset val="100"/>
      </c:catAx>
      <c:valAx>
        <c:axId val="186541184"/>
        <c:scaling>
          <c:orientation val="minMax"/>
        </c:scaling>
        <c:axPos val="l"/>
        <c:majorGridlines>
          <c:spPr>
            <a:ln w="3175" cap="flat" cmpd="sng" algn="ctr">
              <a:solidFill>
                <a:schemeClr val="tx1">
                  <a:lumMod val="65000"/>
                  <a:lumOff val="35000"/>
                </a:schemeClr>
              </a:solidFill>
              <a:round/>
            </a:ln>
            <a:effectLst/>
          </c:spPr>
        </c:majorGridlines>
        <c:numFmt formatCode="0.00%" sourceLinked="1"/>
        <c:majorTickMark val="none"/>
        <c:tickLblPos val="nextTo"/>
        <c:spPr>
          <a:noFill/>
          <a:ln>
            <a:noFill/>
          </a:ln>
          <a:effectLst/>
        </c:spPr>
        <c:txPr>
          <a:bodyPr rot="-60000000" vert="horz"/>
          <a:lstStyle/>
          <a:p>
            <a:pPr>
              <a:defRPr lang="en-US"/>
            </a:pPr>
            <a:endParaRPr lang="en-US"/>
          </a:p>
        </c:txPr>
        <c:crossAx val="186539392"/>
        <c:crosses val="autoZero"/>
        <c:crossBetween val="between"/>
      </c:valAx>
      <c:serAx>
        <c:axId val="185176960"/>
        <c:scaling>
          <c:orientation val="minMax"/>
        </c:scaling>
        <c:delete val="1"/>
        <c:axPos val="b"/>
        <c:majorTickMark val="none"/>
        <c:tickLblPos val="nextTo"/>
        <c:crossAx val="186541184"/>
        <c:crosses val="autoZero"/>
      </c:ser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accent3">
        <a:lumMod val="20000"/>
        <a:lumOff val="80000"/>
      </a:schemeClr>
    </a:solidFill>
    <a:ln w="9525" cap="flat" cmpd="sng" algn="ctr">
      <a:solidFill>
        <a:schemeClr val="tx1"/>
      </a:solidFill>
      <a:round/>
    </a:ln>
    <a:effectLst/>
  </c:spPr>
  <c:txPr>
    <a:bodyPr/>
    <a:lstStyle/>
    <a:p>
      <a:pPr>
        <a:defRPr sz="1600"/>
      </a:pPr>
      <a:endParaRPr lang="en-US"/>
    </a:p>
  </c:txPr>
  <c:externalData r:id="rId1"/>
  <c:userShapes r:id="rId2"/>
</c:chartSpace>
</file>

<file path=ppt/charts/chart13.xml><?xml version="1.0" encoding="utf-8"?>
<c:chartSpace xmlns:c="http://schemas.openxmlformats.org/drawingml/2006/chart" xmlns:a="http://schemas.openxmlformats.org/drawingml/2006/main" xmlns:r="http://schemas.openxmlformats.org/officeDocument/2006/relationships">
  <c:lang val="en-IN"/>
  <c:clrMapOvr bg1="lt1" tx1="dk1" bg2="lt2" tx2="dk2" accent1="accent1" accent2="accent2" accent3="accent3" accent4="accent4" accent5="accent5" accent6="accent6" hlink="hlink" folHlink="folHlink"/>
  <c:chart>
    <c:title>
      <c:tx>
        <c:rich>
          <a:bodyPr/>
          <a:lstStyle/>
          <a:p>
            <a:pPr>
              <a:defRPr lang="en-US"/>
            </a:pPr>
            <a:r>
              <a:rPr lang="en-US"/>
              <a:t>Occupational level of safarchata village </a:t>
            </a:r>
          </a:p>
        </c:rich>
      </c:tx>
      <c:layout/>
    </c:title>
    <c:view3D>
      <c:rotX val="30"/>
      <c:perspective val="30"/>
    </c:view3D>
    <c:plotArea>
      <c:layout/>
      <c:pie3DChart>
        <c:varyColors val="1"/>
        <c:ser>
          <c:idx val="0"/>
          <c:order val="0"/>
          <c:tx>
            <c:strRef>
              <c:f>Sheet1!$B$10</c:f>
              <c:strCache>
                <c:ptCount val="1"/>
                <c:pt idx="0">
                  <c:v>percentage</c:v>
                </c:pt>
              </c:strCache>
            </c:strRef>
          </c:tx>
          <c:explosion val="25"/>
          <c:dLbls>
            <c:dLbl>
              <c:idx val="4"/>
              <c:layout>
                <c:manualLayout>
                  <c:x val="2.64267059374487E-2"/>
                  <c:y val="2.1687436557831679E-4"/>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061F-4AB9-9A59-78E8A4A40CB5}"/>
                </c:ext>
              </c:extLst>
            </c:dLbl>
            <c:spPr>
              <a:noFill/>
              <a:ln>
                <a:noFill/>
              </a:ln>
              <a:effectLst/>
            </c:spPr>
            <c:txPr>
              <a:bodyPr/>
              <a:lstStyle/>
              <a:p>
                <a:pPr>
                  <a:defRPr lang="en-US"/>
                </a:pPr>
                <a:endParaRPr lang="en-US"/>
              </a:p>
            </c:txPr>
            <c:showPercent val="1"/>
            <c:extLst xmlns:c16r2="http://schemas.microsoft.com/office/drawing/2015/06/chart">
              <c:ext xmlns:c15="http://schemas.microsoft.com/office/drawing/2012/chart" uri="{CE6537A1-D6FC-4f65-9D91-7224C49458BB}"/>
            </c:extLst>
          </c:dLbls>
          <c:cat>
            <c:strRef>
              <c:f>Sheet1!$A$11:$A$15</c:f>
              <c:strCache>
                <c:ptCount val="5"/>
                <c:pt idx="0">
                  <c:v>Non- workers</c:v>
                </c:pt>
                <c:pt idx="1">
                  <c:v>primary</c:v>
                </c:pt>
                <c:pt idx="2">
                  <c:v>secondary</c:v>
                </c:pt>
                <c:pt idx="3">
                  <c:v>Terciary</c:v>
                </c:pt>
                <c:pt idx="4">
                  <c:v>Others</c:v>
                </c:pt>
              </c:strCache>
            </c:strRef>
          </c:cat>
          <c:val>
            <c:numRef>
              <c:f>Sheet1!$B$11:$B$15</c:f>
              <c:numCache>
                <c:formatCode>General</c:formatCode>
                <c:ptCount val="5"/>
                <c:pt idx="0">
                  <c:v>63.9</c:v>
                </c:pt>
                <c:pt idx="1">
                  <c:v>30.95</c:v>
                </c:pt>
                <c:pt idx="2">
                  <c:v>4.17</c:v>
                </c:pt>
                <c:pt idx="3">
                  <c:v>1.79</c:v>
                </c:pt>
                <c:pt idx="4">
                  <c:v>0</c:v>
                </c:pt>
              </c:numCache>
            </c:numRef>
          </c:val>
          <c:extLst xmlns:c16r2="http://schemas.microsoft.com/office/drawing/2015/06/chart">
            <c:ext xmlns:c16="http://schemas.microsoft.com/office/drawing/2014/chart" uri="{C3380CC4-5D6E-409C-BE32-E72D297353CC}">
              <c16:uniqueId val="{00000001-061F-4AB9-9A59-78E8A4A40CB5}"/>
            </c:ext>
          </c:extLst>
        </c:ser>
        <c:dLbls>
          <c:showPercent val="1"/>
        </c:dLbls>
      </c:pie3DChart>
    </c:plotArea>
    <c:legend>
      <c:legendPos val="r"/>
      <c:layout/>
      <c:txPr>
        <a:bodyPr/>
        <a:lstStyle/>
        <a:p>
          <a:pPr>
            <a:defRPr lang="en-US"/>
          </a:pPr>
          <a:endParaRPr lang="en-US"/>
        </a:p>
      </c:txPr>
    </c:legend>
    <c:plotVisOnly val="1"/>
    <c:dispBlanksAs val="zero"/>
  </c:chart>
  <c:spPr>
    <a:solidFill>
      <a:schemeClr val="accent3">
        <a:lumMod val="20000"/>
        <a:lumOff val="80000"/>
      </a:schemeClr>
    </a:solidFill>
  </c:spPr>
  <c:txPr>
    <a:bodyPr/>
    <a:lstStyle/>
    <a:p>
      <a:pPr>
        <a:defRPr sz="1600"/>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en-IN"/>
  <c:style val="34"/>
  <c:clrMapOvr bg1="lt1" tx1="dk1" bg2="lt2" tx2="dk2" accent1="accent1" accent2="accent2" accent3="accent3" accent4="accent4" accent5="accent5" accent6="accent6" hlink="hlink" folHlink="folHlink"/>
  <c:chart>
    <c:title>
      <c:tx>
        <c:rich>
          <a:bodyPr/>
          <a:lstStyle/>
          <a:p>
            <a:pPr>
              <a:defRPr lang="en-US" sz="2000"/>
            </a:pPr>
            <a:r>
              <a:rPr lang="en-US" sz="2000"/>
              <a:t>Residence structure of safarchata village </a:t>
            </a:r>
          </a:p>
        </c:rich>
      </c:tx>
      <c:layout>
        <c:manualLayout>
          <c:xMode val="edge"/>
          <c:yMode val="edge"/>
          <c:x val="0.25999662266481399"/>
          <c:y val="1.1511235304867699E-2"/>
        </c:manualLayout>
      </c:layout>
    </c:title>
    <c:view3D>
      <c:rAngAx val="1"/>
    </c:view3D>
    <c:backWall>
      <c:spPr>
        <a:noFill/>
        <a:ln w="25400">
          <a:noFill/>
        </a:ln>
      </c:spPr>
    </c:backWall>
    <c:plotArea>
      <c:layout>
        <c:manualLayout>
          <c:layoutTarget val="inner"/>
          <c:xMode val="edge"/>
          <c:yMode val="edge"/>
          <c:x val="6.0282924193299371E-2"/>
          <c:y val="0.14328243050933687"/>
          <c:w val="0.84855324610159033"/>
          <c:h val="0.76009575271805085"/>
        </c:manualLayout>
      </c:layout>
      <c:bar3DChart>
        <c:barDir val="col"/>
        <c:grouping val="clustered"/>
        <c:ser>
          <c:idx val="0"/>
          <c:order val="0"/>
          <c:tx>
            <c:strRef>
              <c:f>Sheet2!$C$39</c:f>
              <c:strCache>
                <c:ptCount val="1"/>
                <c:pt idx="0">
                  <c:v>percentage</c:v>
                </c:pt>
              </c:strCache>
            </c:strRef>
          </c:tx>
          <c:spPr>
            <a:solidFill>
              <a:srgbClr val="00B0F0"/>
            </a:solidFill>
            <a:ln>
              <a:solidFill>
                <a:srgbClr val="FFFF00"/>
              </a:solidFill>
            </a:ln>
          </c:spPr>
          <c:dPt>
            <c:idx val="1"/>
            <c:spPr>
              <a:solidFill>
                <a:srgbClr val="FF33CC"/>
              </a:solidFill>
              <a:ln>
                <a:solidFill>
                  <a:srgbClr val="FFFF00"/>
                </a:solidFill>
              </a:ln>
            </c:spPr>
            <c:extLst xmlns:c16r2="http://schemas.microsoft.com/office/drawing/2015/06/chart">
              <c:ext xmlns:c16="http://schemas.microsoft.com/office/drawing/2014/chart" uri="{C3380CC4-5D6E-409C-BE32-E72D297353CC}">
                <c16:uniqueId val="{00000001-C1D1-4E3C-8D26-010136711043}"/>
              </c:ext>
            </c:extLst>
          </c:dPt>
          <c:dLbls>
            <c:dLbl>
              <c:idx val="0"/>
              <c:layout>
                <c:manualLayout>
                  <c:x val="0"/>
                  <c:y val="0.28600498985858502"/>
                </c:manualLayout>
              </c:layout>
              <c:tx>
                <c:rich>
                  <a:bodyPr/>
                  <a:lstStyle/>
                  <a:p>
                    <a:r>
                      <a:rPr lang="en-US"/>
                      <a:t>100 %</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2-C1D1-4E3C-8D26-010136711043}"/>
                </c:ext>
              </c:extLst>
            </c:dLbl>
            <c:dLbl>
              <c:idx val="1"/>
              <c:layout>
                <c:manualLayout>
                  <c:x val="1.9638723094691633E-2"/>
                  <c:y val="0"/>
                </c:manualLayout>
              </c:layout>
              <c:tx>
                <c:rich>
                  <a:bodyPr/>
                  <a:lstStyle/>
                  <a:p>
                    <a:r>
                      <a:rPr lang="en-US"/>
                      <a:t>0%</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1-C1D1-4E3C-8D26-010136711043}"/>
                </c:ext>
              </c:extLst>
            </c:dLbl>
            <c:spPr>
              <a:noFill/>
              <a:ln>
                <a:noFill/>
              </a:ln>
              <a:effectLst/>
            </c:spPr>
            <c:txPr>
              <a:bodyPr wrap="square" lIns="38100" tIns="19050" rIns="38100" bIns="19050" anchor="ctr">
                <a:spAutoFit/>
              </a:bodyPr>
              <a:lstStyle/>
              <a:p>
                <a:pPr>
                  <a:defRPr lang="en-US" sz="1800"/>
                </a:pPr>
                <a:endParaRPr lang="en-US"/>
              </a:p>
            </c:txPr>
            <c:showVal val="1"/>
            <c:extLst xmlns:c16r2="http://schemas.microsoft.com/office/drawing/2015/06/chart">
              <c:ext xmlns:c15="http://schemas.microsoft.com/office/drawing/2012/chart" uri="{CE6537A1-D6FC-4f65-9D91-7224C49458BB}">
                <c15:showLeaderLines val="0"/>
              </c:ext>
            </c:extLst>
          </c:dLbls>
          <c:cat>
            <c:strRef>
              <c:f>Sheet2!$B$40:$B$41</c:f>
              <c:strCache>
                <c:ptCount val="2"/>
                <c:pt idx="0">
                  <c:v>Original</c:v>
                </c:pt>
                <c:pt idx="1">
                  <c:v>Migrated</c:v>
                </c:pt>
              </c:strCache>
            </c:strRef>
          </c:cat>
          <c:val>
            <c:numRef>
              <c:f>Sheet2!$C$40:$C$41</c:f>
              <c:numCache>
                <c:formatCode>General</c:formatCode>
                <c:ptCount val="2"/>
                <c:pt idx="0">
                  <c:v>100</c:v>
                </c:pt>
                <c:pt idx="1">
                  <c:v>0</c:v>
                </c:pt>
              </c:numCache>
            </c:numRef>
          </c:val>
          <c:extLst xmlns:c16r2="http://schemas.microsoft.com/office/drawing/2015/06/chart">
            <c:ext xmlns:c16="http://schemas.microsoft.com/office/drawing/2014/chart" uri="{C3380CC4-5D6E-409C-BE32-E72D297353CC}">
              <c16:uniqueId val="{00000003-C1D1-4E3C-8D26-010136711043}"/>
            </c:ext>
          </c:extLst>
        </c:ser>
        <c:dLbls/>
        <c:shape val="box"/>
        <c:axId val="184543872"/>
        <c:axId val="180232576"/>
        <c:axId val="0"/>
      </c:bar3DChart>
      <c:catAx>
        <c:axId val="184543872"/>
        <c:scaling>
          <c:orientation val="minMax"/>
        </c:scaling>
        <c:axPos val="b"/>
        <c:numFmt formatCode="General" sourceLinked="0"/>
        <c:majorTickMark val="none"/>
        <c:tickLblPos val="nextTo"/>
        <c:txPr>
          <a:bodyPr/>
          <a:lstStyle/>
          <a:p>
            <a:pPr>
              <a:defRPr lang="en-US" sz="1400"/>
            </a:pPr>
            <a:endParaRPr lang="en-US"/>
          </a:p>
        </c:txPr>
        <c:crossAx val="180232576"/>
        <c:crosses val="autoZero"/>
        <c:auto val="1"/>
        <c:lblAlgn val="ctr"/>
        <c:lblOffset val="100"/>
      </c:catAx>
      <c:valAx>
        <c:axId val="180232576"/>
        <c:scaling>
          <c:orientation val="minMax"/>
        </c:scaling>
        <c:axPos val="l"/>
        <c:title>
          <c:tx>
            <c:rich>
              <a:bodyPr/>
              <a:lstStyle/>
              <a:p>
                <a:pPr>
                  <a:defRPr lang="en-US" sz="1400"/>
                </a:pPr>
                <a:r>
                  <a:rPr lang="en-US" sz="1400"/>
                  <a:t>No of Family(%)</a:t>
                </a:r>
              </a:p>
            </c:rich>
          </c:tx>
          <c:layout/>
        </c:title>
        <c:numFmt formatCode="General" sourceLinked="1"/>
        <c:tickLblPos val="nextTo"/>
        <c:txPr>
          <a:bodyPr/>
          <a:lstStyle/>
          <a:p>
            <a:pPr>
              <a:defRPr lang="en-US" sz="1400"/>
            </a:pPr>
            <a:endParaRPr lang="en-US"/>
          </a:p>
        </c:txPr>
        <c:crossAx val="184543872"/>
        <c:crosses val="autoZero"/>
        <c:crossBetween val="between"/>
      </c:valAx>
      <c:spPr>
        <a:noFill/>
        <a:ln w="25400">
          <a:noFill/>
        </a:ln>
      </c:spPr>
    </c:plotArea>
    <c:legend>
      <c:legendPos val="r"/>
      <c:layout/>
      <c:txPr>
        <a:bodyPr/>
        <a:lstStyle/>
        <a:p>
          <a:pPr>
            <a:defRPr lang="en-US" sz="1600"/>
          </a:pPr>
          <a:endParaRPr lang="en-US"/>
        </a:p>
      </c:txPr>
    </c:legend>
    <c:plotVisOnly val="1"/>
    <c:dispBlanksAs val="gap"/>
  </c:chart>
  <c:spPr>
    <a:solidFill>
      <a:schemeClr val="accent3">
        <a:lumMod val="20000"/>
        <a:lumOff val="80000"/>
      </a:schemeClr>
    </a:solidFill>
  </c:sp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lang val="en-IN"/>
  <c:style val="35"/>
  <c:clrMapOvr bg1="lt1" tx1="dk1" bg2="lt2" tx2="dk2" accent1="accent1" accent2="accent2" accent3="accent3" accent4="accent4" accent5="accent5" accent6="accent6" hlink="hlink" folHlink="folHlink"/>
  <c:chart>
    <c:title>
      <c:tx>
        <c:rich>
          <a:bodyPr/>
          <a:lstStyle/>
          <a:p>
            <a:pPr>
              <a:defRPr lang="en-US" sz="2400"/>
            </a:pPr>
            <a:r>
              <a:rPr lang="en-US" sz="2400"/>
              <a:t>Type of family in safarchata village </a:t>
            </a:r>
          </a:p>
        </c:rich>
      </c:tx>
      <c:layout/>
    </c:title>
    <c:view3D>
      <c:rAngAx val="1"/>
    </c:view3D>
    <c:sideWall>
      <c:spPr>
        <a:solidFill>
          <a:schemeClr val="accent6">
            <a:lumMod val="20000"/>
            <a:lumOff val="80000"/>
          </a:schemeClr>
        </a:solidFill>
      </c:spPr>
    </c:sideWall>
    <c:backWall>
      <c:spPr>
        <a:noFill/>
        <a:ln w="25400">
          <a:noFill/>
        </a:ln>
      </c:spPr>
    </c:backWall>
    <c:plotArea>
      <c:layout/>
      <c:bar3DChart>
        <c:barDir val="col"/>
        <c:grouping val="stacked"/>
        <c:ser>
          <c:idx val="0"/>
          <c:order val="0"/>
          <c:tx>
            <c:strRef>
              <c:f>Sheet1!$C$74</c:f>
              <c:strCache>
                <c:ptCount val="1"/>
                <c:pt idx="0">
                  <c:v>Percentage</c:v>
                </c:pt>
              </c:strCache>
            </c:strRef>
          </c:tx>
          <c:spPr>
            <a:ln>
              <a:solidFill>
                <a:srgbClr val="FFFF00"/>
              </a:solidFill>
            </a:ln>
          </c:spPr>
          <c:dPt>
            <c:idx val="0"/>
            <c:spPr>
              <a:solidFill>
                <a:srgbClr val="FF0000"/>
              </a:solidFill>
              <a:ln>
                <a:solidFill>
                  <a:srgbClr val="FFFF00"/>
                </a:solidFill>
              </a:ln>
            </c:spPr>
            <c:extLst xmlns:c16r2="http://schemas.microsoft.com/office/drawing/2015/06/chart">
              <c:ext xmlns:c16="http://schemas.microsoft.com/office/drawing/2014/chart" uri="{C3380CC4-5D6E-409C-BE32-E72D297353CC}">
                <c16:uniqueId val="{00000001-E17E-43CB-B153-4C7DDE968F2C}"/>
              </c:ext>
            </c:extLst>
          </c:dPt>
          <c:dPt>
            <c:idx val="1"/>
            <c:spPr>
              <a:solidFill>
                <a:srgbClr val="00B050"/>
              </a:solidFill>
              <a:ln>
                <a:solidFill>
                  <a:srgbClr val="FFFF00"/>
                </a:solidFill>
              </a:ln>
            </c:spPr>
            <c:extLst xmlns:c16r2="http://schemas.microsoft.com/office/drawing/2015/06/chart">
              <c:ext xmlns:c16="http://schemas.microsoft.com/office/drawing/2014/chart" uri="{C3380CC4-5D6E-409C-BE32-E72D297353CC}">
                <c16:uniqueId val="{00000003-E17E-43CB-B153-4C7DDE968F2C}"/>
              </c:ext>
            </c:extLst>
          </c:dPt>
          <c:dPt>
            <c:idx val="2"/>
            <c:spPr>
              <a:solidFill>
                <a:srgbClr val="FF33CC"/>
              </a:solidFill>
              <a:ln>
                <a:solidFill>
                  <a:srgbClr val="FFFF00"/>
                </a:solidFill>
              </a:ln>
            </c:spPr>
            <c:extLst xmlns:c16r2="http://schemas.microsoft.com/office/drawing/2015/06/chart">
              <c:ext xmlns:c16="http://schemas.microsoft.com/office/drawing/2014/chart" uri="{C3380CC4-5D6E-409C-BE32-E72D297353CC}">
                <c16:uniqueId val="{00000005-E17E-43CB-B153-4C7DDE968F2C}"/>
              </c:ext>
            </c:extLst>
          </c:dPt>
          <c:dLbls>
            <c:dLbl>
              <c:idx val="0"/>
              <c:layout>
                <c:manualLayout>
                  <c:x val="8.9485442849893768E-3"/>
                  <c:y val="0.20298507462686571"/>
                </c:manualLayout>
              </c:layout>
              <c:tx>
                <c:rich>
                  <a:bodyPr/>
                  <a:lstStyle/>
                  <a:p>
                    <a:pPr>
                      <a:defRPr lang="en-US"/>
                    </a:pPr>
                    <a:r>
                      <a:rPr lang="en-US"/>
                      <a:t>64.9%</a:t>
                    </a:r>
                  </a:p>
                </c:rich>
              </c:tx>
              <c:spPr>
                <a:noFill/>
              </c:spPr>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1-E17E-43CB-B153-4C7DDE968F2C}"/>
                </c:ext>
              </c:extLst>
            </c:dLbl>
            <c:dLbl>
              <c:idx val="1"/>
              <c:layout>
                <c:manualLayout>
                  <c:x val="8.9485442849893768E-3"/>
                  <c:y val="8.3582089552238822E-2"/>
                </c:manualLayout>
              </c:layout>
              <c:tx>
                <c:rich>
                  <a:bodyPr/>
                  <a:lstStyle/>
                  <a:p>
                    <a:r>
                      <a:rPr lang="en-US"/>
                      <a:t>32.4%</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E17E-43CB-B153-4C7DDE968F2C}"/>
                </c:ext>
              </c:extLst>
            </c:dLbl>
            <c:dLbl>
              <c:idx val="2"/>
              <c:layout>
                <c:manualLayout>
                  <c:x val="1.3422816427483941E-2"/>
                  <c:y val="-2.3880597014925616E-2"/>
                </c:manualLayout>
              </c:layout>
              <c:tx>
                <c:rich>
                  <a:bodyPr/>
                  <a:lstStyle/>
                  <a:p>
                    <a:r>
                      <a:rPr lang="en-US"/>
                      <a:t>2.7%</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5-E17E-43CB-B153-4C7DDE968F2C}"/>
                </c:ext>
              </c:extLst>
            </c:dLbl>
            <c:spPr>
              <a:noFill/>
            </c:spPr>
            <c:txPr>
              <a:bodyPr/>
              <a:lstStyle/>
              <a:p>
                <a:pPr>
                  <a:defRPr lang="en-US"/>
                </a:pPr>
                <a:endParaRPr lang="en-US"/>
              </a:p>
            </c:txPr>
            <c:showVal val="1"/>
            <c:extLst xmlns:c16r2="http://schemas.microsoft.com/office/drawing/2015/06/chart">
              <c:ext xmlns:c15="http://schemas.microsoft.com/office/drawing/2012/chart" uri="{CE6537A1-D6FC-4f65-9D91-7224C49458BB}">
                <c15:showLeaderLines val="0"/>
              </c:ext>
            </c:extLst>
          </c:dLbls>
          <c:cat>
            <c:strRef>
              <c:f>Sheet1!$B$75:$B$77</c:f>
              <c:strCache>
                <c:ptCount val="3"/>
                <c:pt idx="0">
                  <c:v>NUCLEAR</c:v>
                </c:pt>
                <c:pt idx="1">
                  <c:v>JOINT</c:v>
                </c:pt>
                <c:pt idx="2">
                  <c:v>OTHERS</c:v>
                </c:pt>
              </c:strCache>
            </c:strRef>
          </c:cat>
          <c:val>
            <c:numRef>
              <c:f>Sheet1!$C$75:$C$77</c:f>
              <c:numCache>
                <c:formatCode>General</c:formatCode>
                <c:ptCount val="3"/>
                <c:pt idx="0">
                  <c:v>64.900000000000006</c:v>
                </c:pt>
                <c:pt idx="1">
                  <c:v>32.4</c:v>
                </c:pt>
                <c:pt idx="2">
                  <c:v>2.7</c:v>
                </c:pt>
              </c:numCache>
            </c:numRef>
          </c:val>
          <c:extLst xmlns:c16r2="http://schemas.microsoft.com/office/drawing/2015/06/chart">
            <c:ext xmlns:c16="http://schemas.microsoft.com/office/drawing/2014/chart" uri="{C3380CC4-5D6E-409C-BE32-E72D297353CC}">
              <c16:uniqueId val="{00000006-E17E-43CB-B153-4C7DDE968F2C}"/>
            </c:ext>
          </c:extLst>
        </c:ser>
        <c:dLbls/>
        <c:gapWidth val="55"/>
        <c:gapDepth val="55"/>
        <c:shape val="pyramid"/>
        <c:axId val="185146752"/>
        <c:axId val="185074816"/>
        <c:axId val="0"/>
      </c:bar3DChart>
      <c:catAx>
        <c:axId val="185146752"/>
        <c:scaling>
          <c:orientation val="minMax"/>
        </c:scaling>
        <c:axPos val="b"/>
        <c:numFmt formatCode="General" sourceLinked="0"/>
        <c:majorTickMark val="none"/>
        <c:tickLblPos val="nextTo"/>
        <c:txPr>
          <a:bodyPr/>
          <a:lstStyle/>
          <a:p>
            <a:pPr>
              <a:defRPr lang="en-US"/>
            </a:pPr>
            <a:endParaRPr lang="en-US"/>
          </a:p>
        </c:txPr>
        <c:crossAx val="185074816"/>
        <c:crosses val="autoZero"/>
        <c:auto val="1"/>
        <c:lblAlgn val="ctr"/>
        <c:lblOffset val="100"/>
      </c:catAx>
      <c:valAx>
        <c:axId val="185074816"/>
        <c:scaling>
          <c:orientation val="minMax"/>
        </c:scaling>
        <c:axPos val="l"/>
        <c:title>
          <c:tx>
            <c:rich>
              <a:bodyPr/>
              <a:lstStyle/>
              <a:p>
                <a:pPr>
                  <a:defRPr lang="en-US"/>
                </a:pPr>
                <a:r>
                  <a:rPr lang="en-US"/>
                  <a:t>no of family(%)</a:t>
                </a:r>
              </a:p>
            </c:rich>
          </c:tx>
          <c:layout/>
        </c:title>
        <c:numFmt formatCode="General" sourceLinked="1"/>
        <c:majorTickMark val="none"/>
        <c:tickLblPos val="nextTo"/>
        <c:txPr>
          <a:bodyPr/>
          <a:lstStyle/>
          <a:p>
            <a:pPr>
              <a:defRPr lang="en-US"/>
            </a:pPr>
            <a:endParaRPr lang="en-US"/>
          </a:p>
        </c:txPr>
        <c:crossAx val="185146752"/>
        <c:crosses val="autoZero"/>
        <c:crossBetween val="between"/>
      </c:valAx>
    </c:plotArea>
    <c:legend>
      <c:legendPos val="r"/>
      <c:layout/>
      <c:txPr>
        <a:bodyPr/>
        <a:lstStyle/>
        <a:p>
          <a:pPr>
            <a:defRPr lang="en-US"/>
          </a:pPr>
          <a:endParaRPr lang="en-US"/>
        </a:p>
      </c:txPr>
    </c:legend>
    <c:plotVisOnly val="1"/>
    <c:dispBlanksAs val="gap"/>
  </c:chart>
  <c:spPr>
    <a:solidFill>
      <a:schemeClr val="accent3">
        <a:lumMod val="20000"/>
        <a:lumOff val="80000"/>
      </a:schemeClr>
    </a:solidFill>
  </c:spPr>
  <c:txPr>
    <a:bodyPr/>
    <a:lstStyle/>
    <a:p>
      <a:pPr>
        <a:defRPr sz="1600"/>
      </a:pPr>
      <a:endParaRPr lang="en-US"/>
    </a:p>
  </c:tx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lang val="en-IN"/>
  <c:style val="33"/>
  <c:clrMapOvr bg1="lt1" tx1="dk1" bg2="lt2" tx2="dk2" accent1="accent1" accent2="accent2" accent3="accent3" accent4="accent4" accent5="accent5" accent6="accent6" hlink="hlink" folHlink="folHlink"/>
  <c:chart>
    <c:autoTitleDeleted val="1"/>
    <c:view3D>
      <c:rotX val="20"/>
      <c:rotY val="10"/>
      <c:rAngAx val="1"/>
    </c:view3D>
    <c:floor>
      <c:spPr>
        <a:solidFill>
          <a:schemeClr val="accent1">
            <a:lumMod val="40000"/>
            <a:lumOff val="60000"/>
          </a:schemeClr>
        </a:solidFill>
      </c:spPr>
    </c:floor>
    <c:sideWall>
      <c:spPr>
        <a:solidFill>
          <a:schemeClr val="tx2">
            <a:lumMod val="40000"/>
            <a:lumOff val="60000"/>
          </a:schemeClr>
        </a:solidFill>
      </c:spPr>
    </c:sideWall>
    <c:backWall>
      <c:spPr>
        <a:noFill/>
        <a:ln w="25400">
          <a:noFill/>
        </a:ln>
      </c:spPr>
    </c:backWall>
    <c:plotArea>
      <c:layout>
        <c:manualLayout>
          <c:layoutTarget val="inner"/>
          <c:xMode val="edge"/>
          <c:yMode val="edge"/>
          <c:x val="0.10361635402192373"/>
          <c:y val="5.6730432279542442E-2"/>
          <c:w val="0.78205457773660647"/>
          <c:h val="0.84136996392008778"/>
        </c:manualLayout>
      </c:layout>
      <c:bar3DChart>
        <c:barDir val="col"/>
        <c:grouping val="stacked"/>
        <c:ser>
          <c:idx val="0"/>
          <c:order val="0"/>
          <c:tx>
            <c:strRef>
              <c:f>Sheet1!$B$1</c:f>
              <c:strCache>
                <c:ptCount val="1"/>
                <c:pt idx="0">
                  <c:v>percentge</c:v>
                </c:pt>
              </c:strCache>
            </c:strRef>
          </c:tx>
          <c:dPt>
            <c:idx val="0"/>
            <c:spPr>
              <a:solidFill>
                <a:srgbClr val="00B050"/>
              </a:solidFill>
              <a:ln>
                <a:solidFill>
                  <a:srgbClr val="FFFF00"/>
                </a:solidFill>
              </a:ln>
            </c:spPr>
            <c:extLst xmlns:c16r2="http://schemas.microsoft.com/office/drawing/2015/06/chart">
              <c:ext xmlns:c16="http://schemas.microsoft.com/office/drawing/2014/chart" uri="{C3380CC4-5D6E-409C-BE32-E72D297353CC}">
                <c16:uniqueId val="{00000001-E613-4D8B-9900-D9F770776E8A}"/>
              </c:ext>
            </c:extLst>
          </c:dPt>
          <c:dPt>
            <c:idx val="1"/>
            <c:spPr>
              <a:solidFill>
                <a:srgbClr val="FF0000"/>
              </a:solidFill>
              <a:ln>
                <a:solidFill>
                  <a:srgbClr val="FFFF00"/>
                </a:solidFill>
              </a:ln>
            </c:spPr>
            <c:extLst xmlns:c16r2="http://schemas.microsoft.com/office/drawing/2015/06/chart">
              <c:ext xmlns:c16="http://schemas.microsoft.com/office/drawing/2014/chart" uri="{C3380CC4-5D6E-409C-BE32-E72D297353CC}">
                <c16:uniqueId val="{00000003-E613-4D8B-9900-D9F770776E8A}"/>
              </c:ext>
            </c:extLst>
          </c:dPt>
          <c:dPt>
            <c:idx val="2"/>
            <c:spPr>
              <a:solidFill>
                <a:srgbClr val="FF3399"/>
              </a:solidFill>
              <a:ln>
                <a:solidFill>
                  <a:srgbClr val="FFFF00"/>
                </a:solidFill>
              </a:ln>
            </c:spPr>
            <c:extLst xmlns:c16r2="http://schemas.microsoft.com/office/drawing/2015/06/chart">
              <c:ext xmlns:c16="http://schemas.microsoft.com/office/drawing/2014/chart" uri="{C3380CC4-5D6E-409C-BE32-E72D297353CC}">
                <c16:uniqueId val="{00000005-E613-4D8B-9900-D9F770776E8A}"/>
              </c:ext>
            </c:extLst>
          </c:dPt>
          <c:dLbls>
            <c:dLbl>
              <c:idx val="0"/>
              <c:layout/>
              <c:tx>
                <c:rich>
                  <a:bodyPr/>
                  <a:lstStyle/>
                  <a:p>
                    <a:r>
                      <a:rPr lang="en-US"/>
                      <a:t>94.6%</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1-E613-4D8B-9900-D9F770776E8A}"/>
                </c:ext>
              </c:extLst>
            </c:dLbl>
            <c:dLbl>
              <c:idx val="1"/>
              <c:layout>
                <c:manualLayout>
                  <c:x val="1.282051282051282E-2"/>
                  <c:y val="-5.5555555555555455E-2"/>
                </c:manualLayout>
              </c:layout>
              <c:tx>
                <c:rich>
                  <a:bodyPr/>
                  <a:lstStyle/>
                  <a:p>
                    <a:r>
                      <a:rPr lang="en-US"/>
                      <a:t>5.4%</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E613-4D8B-9900-D9F770776E8A}"/>
                </c:ext>
              </c:extLst>
            </c:dLbl>
            <c:dLbl>
              <c:idx val="2"/>
              <c:layout>
                <c:manualLayout>
                  <c:x val="4.2735042735042739E-3"/>
                  <c:y val="-4.2735042735042736E-2"/>
                </c:manualLayout>
              </c:layout>
              <c:tx>
                <c:rich>
                  <a:bodyPr/>
                  <a:lstStyle/>
                  <a:p>
                    <a:r>
                      <a:rPr lang="en-US"/>
                      <a:t>0%</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5-E613-4D8B-9900-D9F770776E8A}"/>
                </c:ext>
              </c:extLst>
            </c:dLbl>
            <c:spPr>
              <a:noFill/>
              <a:ln>
                <a:noFill/>
              </a:ln>
              <a:effectLst/>
            </c:spPr>
            <c:txPr>
              <a:bodyPr/>
              <a:lstStyle/>
              <a:p>
                <a:pPr>
                  <a:defRPr lang="en-US"/>
                </a:pPr>
                <a:endParaRPr lang="en-US"/>
              </a:p>
            </c:txPr>
            <c:showVal val="1"/>
            <c:extLst xmlns:c16r2="http://schemas.microsoft.com/office/drawing/2015/06/chart">
              <c:ext xmlns:c15="http://schemas.microsoft.com/office/drawing/2012/chart" uri="{CE6537A1-D6FC-4f65-9D91-7224C49458BB}">
                <c15:showLeaderLines val="0"/>
              </c:ext>
            </c:extLst>
          </c:dLbls>
          <c:cat>
            <c:strRef>
              <c:f>Sheet1!$A$2:$A$4</c:f>
              <c:strCache>
                <c:ptCount val="3"/>
                <c:pt idx="0">
                  <c:v>hindu</c:v>
                </c:pt>
                <c:pt idx="1">
                  <c:v>muslim</c:v>
                </c:pt>
                <c:pt idx="2">
                  <c:v>others</c:v>
                </c:pt>
              </c:strCache>
            </c:strRef>
          </c:cat>
          <c:val>
            <c:numRef>
              <c:f>Sheet1!$B$2:$B$4</c:f>
              <c:numCache>
                <c:formatCode>General</c:formatCode>
                <c:ptCount val="3"/>
                <c:pt idx="0">
                  <c:v>94.6</c:v>
                </c:pt>
                <c:pt idx="1">
                  <c:v>5.4</c:v>
                </c:pt>
                <c:pt idx="2">
                  <c:v>0</c:v>
                </c:pt>
              </c:numCache>
            </c:numRef>
          </c:val>
          <c:extLst xmlns:c16r2="http://schemas.microsoft.com/office/drawing/2015/06/chart">
            <c:ext xmlns:c16="http://schemas.microsoft.com/office/drawing/2014/chart" uri="{C3380CC4-5D6E-409C-BE32-E72D297353CC}">
              <c16:uniqueId val="{00000006-E613-4D8B-9900-D9F770776E8A}"/>
            </c:ext>
          </c:extLst>
        </c:ser>
        <c:dLbls/>
        <c:gapWidth val="75"/>
        <c:gapDepth val="75"/>
        <c:shape val="cylinder"/>
        <c:axId val="185262080"/>
        <c:axId val="185263616"/>
        <c:axId val="0"/>
      </c:bar3DChart>
      <c:catAx>
        <c:axId val="185262080"/>
        <c:scaling>
          <c:orientation val="minMax"/>
        </c:scaling>
        <c:axPos val="b"/>
        <c:numFmt formatCode="General" sourceLinked="0"/>
        <c:majorTickMark val="none"/>
        <c:tickLblPos val="nextTo"/>
        <c:txPr>
          <a:bodyPr/>
          <a:lstStyle/>
          <a:p>
            <a:pPr>
              <a:defRPr lang="en-US"/>
            </a:pPr>
            <a:endParaRPr lang="en-US"/>
          </a:p>
        </c:txPr>
        <c:crossAx val="185263616"/>
        <c:crosses val="autoZero"/>
        <c:auto val="1"/>
        <c:lblAlgn val="ctr"/>
        <c:lblOffset val="100"/>
      </c:catAx>
      <c:valAx>
        <c:axId val="185263616"/>
        <c:scaling>
          <c:orientation val="minMax"/>
        </c:scaling>
        <c:axPos val="l"/>
        <c:title>
          <c:tx>
            <c:rich>
              <a:bodyPr/>
              <a:lstStyle/>
              <a:p>
                <a:pPr>
                  <a:defRPr lang="en-US"/>
                </a:pPr>
                <a:r>
                  <a:rPr lang="en-US"/>
                  <a:t>N0 0f family(%)</a:t>
                </a:r>
              </a:p>
            </c:rich>
          </c:tx>
          <c:layout/>
        </c:title>
        <c:numFmt formatCode="General" sourceLinked="1"/>
        <c:tickLblPos val="nextTo"/>
        <c:txPr>
          <a:bodyPr/>
          <a:lstStyle/>
          <a:p>
            <a:pPr>
              <a:defRPr lang="en-US"/>
            </a:pPr>
            <a:endParaRPr lang="en-US"/>
          </a:p>
        </c:txPr>
        <c:crossAx val="185262080"/>
        <c:crosses val="autoZero"/>
        <c:crossBetween val="between"/>
      </c:valAx>
    </c:plotArea>
    <c:legend>
      <c:legendPos val="r"/>
      <c:layout/>
      <c:txPr>
        <a:bodyPr/>
        <a:lstStyle/>
        <a:p>
          <a:pPr>
            <a:defRPr lang="en-US"/>
          </a:pPr>
          <a:endParaRPr lang="en-US"/>
        </a:p>
      </c:txPr>
    </c:legend>
    <c:plotVisOnly val="1"/>
    <c:dispBlanksAs val="gap"/>
  </c:chart>
  <c:spPr>
    <a:solidFill>
      <a:schemeClr val="accent3">
        <a:lumMod val="20000"/>
        <a:lumOff val="80000"/>
      </a:schemeClr>
    </a:solidFill>
  </c:spPr>
  <c:txPr>
    <a:bodyPr/>
    <a:lstStyle/>
    <a:p>
      <a:pPr>
        <a:defRPr sz="1800"/>
      </a:pPr>
      <a:endParaRPr lang="en-US"/>
    </a:p>
  </c:txPr>
  <c:externalData r:id="rId2"/>
  <c:userShapes r:id="rId3"/>
</c:chartSpace>
</file>

<file path=ppt/charts/chart5.xml><?xml version="1.0" encoding="utf-8"?>
<c:chartSpace xmlns:c="http://schemas.openxmlformats.org/drawingml/2006/chart" xmlns:a="http://schemas.openxmlformats.org/drawingml/2006/main" xmlns:r="http://schemas.openxmlformats.org/officeDocument/2006/relationships">
  <c:lang val="en-IN"/>
  <c:style val="38"/>
  <c:clrMapOvr bg1="lt1" tx1="dk1" bg2="lt2" tx2="dk2" accent1="accent1" accent2="accent2" accent3="accent3" accent4="accent4" accent5="accent5" accent6="accent6" hlink="hlink" folHlink="folHlink"/>
  <c:chart>
    <c:title>
      <c:tx>
        <c:rich>
          <a:bodyPr/>
          <a:lstStyle/>
          <a:p>
            <a:pPr>
              <a:defRPr lang="en-US" sz="2000"/>
            </a:pPr>
            <a:r>
              <a:rPr lang="en-US" sz="2000"/>
              <a:t>Caste structure of safarchata village </a:t>
            </a:r>
          </a:p>
        </c:rich>
      </c:tx>
      <c:layout/>
    </c:title>
    <c:view3D>
      <c:rAngAx val="1"/>
    </c:view3D>
    <c:backWall>
      <c:spPr>
        <a:noFill/>
        <a:ln w="25400">
          <a:noFill/>
        </a:ln>
      </c:spPr>
    </c:backWall>
    <c:plotArea>
      <c:layout/>
      <c:bar3DChart>
        <c:barDir val="col"/>
        <c:grouping val="stacked"/>
        <c:ser>
          <c:idx val="0"/>
          <c:order val="0"/>
          <c:tx>
            <c:strRef>
              <c:f>Sheet1!$C$27</c:f>
              <c:strCache>
                <c:ptCount val="1"/>
                <c:pt idx="0">
                  <c:v>percentage(%)</c:v>
                </c:pt>
              </c:strCache>
            </c:strRef>
          </c:tx>
          <c:spPr>
            <a:ln>
              <a:solidFill>
                <a:srgbClr val="FFFF00"/>
              </a:solidFill>
            </a:ln>
          </c:spPr>
          <c:dPt>
            <c:idx val="1"/>
            <c:spPr>
              <a:solidFill>
                <a:srgbClr val="00B0F0"/>
              </a:solidFill>
              <a:ln>
                <a:solidFill>
                  <a:srgbClr val="FFFF00"/>
                </a:solidFill>
              </a:ln>
            </c:spPr>
            <c:extLst xmlns:c16r2="http://schemas.microsoft.com/office/drawing/2015/06/chart">
              <c:ext xmlns:c16="http://schemas.microsoft.com/office/drawing/2014/chart" uri="{C3380CC4-5D6E-409C-BE32-E72D297353CC}">
                <c16:uniqueId val="{00000001-FCA2-4E0B-84A2-2866D641C44B}"/>
              </c:ext>
            </c:extLst>
          </c:dPt>
          <c:dPt>
            <c:idx val="2"/>
            <c:spPr>
              <a:solidFill>
                <a:srgbClr val="FF3399"/>
              </a:solidFill>
              <a:ln>
                <a:solidFill>
                  <a:srgbClr val="FFFF00"/>
                </a:solidFill>
              </a:ln>
            </c:spPr>
            <c:extLst xmlns:c16r2="http://schemas.microsoft.com/office/drawing/2015/06/chart">
              <c:ext xmlns:c16="http://schemas.microsoft.com/office/drawing/2014/chart" uri="{C3380CC4-5D6E-409C-BE32-E72D297353CC}">
                <c16:uniqueId val="{00000003-FCA2-4E0B-84A2-2866D641C44B}"/>
              </c:ext>
            </c:extLst>
          </c:dPt>
          <c:dPt>
            <c:idx val="3"/>
            <c:spPr>
              <a:solidFill>
                <a:srgbClr val="FF0000"/>
              </a:solidFill>
              <a:ln>
                <a:solidFill>
                  <a:srgbClr val="FFFF00"/>
                </a:solidFill>
              </a:ln>
            </c:spPr>
            <c:extLst xmlns:c16r2="http://schemas.microsoft.com/office/drawing/2015/06/chart">
              <c:ext xmlns:c16="http://schemas.microsoft.com/office/drawing/2014/chart" uri="{C3380CC4-5D6E-409C-BE32-E72D297353CC}">
                <c16:uniqueId val="{00000005-FCA2-4E0B-84A2-2866D641C44B}"/>
              </c:ext>
            </c:extLst>
          </c:dPt>
          <c:dLbls>
            <c:dLbl>
              <c:idx val="0"/>
              <c:layout>
                <c:manualLayout>
                  <c:x val="9.0857467348099599E-3"/>
                  <c:y val="-4.6296296296296523E-2"/>
                </c:manualLayout>
              </c:layout>
              <c:tx>
                <c:rich>
                  <a:bodyPr/>
                  <a:lstStyle/>
                  <a:p>
                    <a:r>
                      <a:rPr lang="en-US"/>
                      <a:t>0 %</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6-FCA2-4E0B-84A2-2866D641C44B}"/>
                </c:ext>
              </c:extLst>
            </c:dLbl>
            <c:dLbl>
              <c:idx val="1"/>
              <c:layout/>
              <c:tx>
                <c:rich>
                  <a:bodyPr/>
                  <a:lstStyle/>
                  <a:p>
                    <a:r>
                      <a:rPr lang="en-US"/>
                      <a:t>94.6%</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1-FCA2-4E0B-84A2-2866D641C44B}"/>
                </c:ext>
              </c:extLst>
            </c:dLbl>
            <c:dLbl>
              <c:idx val="2"/>
              <c:layout>
                <c:manualLayout>
                  <c:x val="1.3628620102214651E-2"/>
                  <c:y val="-4.6296296296296523E-2"/>
                </c:manualLayout>
              </c:layout>
              <c:tx>
                <c:rich>
                  <a:bodyPr/>
                  <a:lstStyle/>
                  <a:p>
                    <a:r>
                      <a:rPr lang="en-US"/>
                      <a:t>0%</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FCA2-4E0B-84A2-2866D641C44B}"/>
                </c:ext>
              </c:extLst>
            </c:dLbl>
            <c:dLbl>
              <c:idx val="3"/>
              <c:layout>
                <c:manualLayout>
                  <c:x val="6.8143100511073263E-3"/>
                  <c:y val="-3.7037037037037056E-2"/>
                </c:manualLayout>
              </c:layout>
              <c:tx>
                <c:rich>
                  <a:bodyPr/>
                  <a:lstStyle/>
                  <a:p>
                    <a:r>
                      <a:rPr lang="en-US"/>
                      <a:t>5.4%</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5-FCA2-4E0B-84A2-2866D641C44B}"/>
                </c:ext>
              </c:extLst>
            </c:dLbl>
            <c:spPr>
              <a:noFill/>
              <a:ln>
                <a:noFill/>
              </a:ln>
              <a:effectLst/>
            </c:spPr>
            <c:txPr>
              <a:bodyPr/>
              <a:lstStyle/>
              <a:p>
                <a:pPr>
                  <a:defRPr lang="en-US"/>
                </a:pPr>
                <a:endParaRPr lang="en-US"/>
              </a:p>
            </c:txPr>
            <c:showVal val="1"/>
            <c:extLst xmlns:c16r2="http://schemas.microsoft.com/office/drawing/2015/06/chart">
              <c:ext xmlns:c15="http://schemas.microsoft.com/office/drawing/2012/chart" uri="{CE6537A1-D6FC-4f65-9D91-7224C49458BB}">
                <c15:showLeaderLines val="0"/>
              </c:ext>
            </c:extLst>
          </c:dLbls>
          <c:cat>
            <c:strRef>
              <c:f>Sheet1!$B$28:$B$31</c:f>
              <c:strCache>
                <c:ptCount val="4"/>
                <c:pt idx="0">
                  <c:v>General</c:v>
                </c:pt>
                <c:pt idx="1">
                  <c:v>SC</c:v>
                </c:pt>
                <c:pt idx="2">
                  <c:v>ST</c:v>
                </c:pt>
                <c:pt idx="3">
                  <c:v>OBC</c:v>
                </c:pt>
              </c:strCache>
            </c:strRef>
          </c:cat>
          <c:val>
            <c:numRef>
              <c:f>Sheet1!$C$28:$C$31</c:f>
              <c:numCache>
                <c:formatCode>General</c:formatCode>
                <c:ptCount val="4"/>
                <c:pt idx="0">
                  <c:v>0</c:v>
                </c:pt>
                <c:pt idx="1">
                  <c:v>94.6</c:v>
                </c:pt>
                <c:pt idx="2">
                  <c:v>0</c:v>
                </c:pt>
                <c:pt idx="3">
                  <c:v>5.4</c:v>
                </c:pt>
              </c:numCache>
            </c:numRef>
          </c:val>
          <c:extLst xmlns:c16r2="http://schemas.microsoft.com/office/drawing/2015/06/chart">
            <c:ext xmlns:c16="http://schemas.microsoft.com/office/drawing/2014/chart" uri="{C3380CC4-5D6E-409C-BE32-E72D297353CC}">
              <c16:uniqueId val="{00000007-FCA2-4E0B-84A2-2866D641C44B}"/>
            </c:ext>
          </c:extLst>
        </c:ser>
        <c:dLbls/>
        <c:gapWidth val="55"/>
        <c:gapDepth val="55"/>
        <c:shape val="box"/>
        <c:axId val="185450496"/>
        <c:axId val="185452032"/>
        <c:axId val="0"/>
      </c:bar3DChart>
      <c:catAx>
        <c:axId val="185450496"/>
        <c:scaling>
          <c:orientation val="minMax"/>
        </c:scaling>
        <c:axPos val="b"/>
        <c:numFmt formatCode="General" sourceLinked="0"/>
        <c:majorTickMark val="none"/>
        <c:tickLblPos val="nextTo"/>
        <c:txPr>
          <a:bodyPr/>
          <a:lstStyle/>
          <a:p>
            <a:pPr>
              <a:defRPr lang="en-US"/>
            </a:pPr>
            <a:endParaRPr lang="en-US"/>
          </a:p>
        </c:txPr>
        <c:crossAx val="185452032"/>
        <c:crosses val="autoZero"/>
        <c:auto val="1"/>
        <c:lblAlgn val="ctr"/>
        <c:lblOffset val="100"/>
      </c:catAx>
      <c:valAx>
        <c:axId val="185452032"/>
        <c:scaling>
          <c:orientation val="minMax"/>
        </c:scaling>
        <c:axPos val="l"/>
        <c:title>
          <c:tx>
            <c:rich>
              <a:bodyPr/>
              <a:lstStyle/>
              <a:p>
                <a:pPr>
                  <a:defRPr lang="en-US"/>
                </a:pPr>
                <a:r>
                  <a:rPr lang="en-US"/>
                  <a:t>no of family(%)</a:t>
                </a:r>
              </a:p>
            </c:rich>
          </c:tx>
          <c:layout/>
        </c:title>
        <c:numFmt formatCode="General" sourceLinked="1"/>
        <c:majorTickMark val="none"/>
        <c:tickLblPos val="nextTo"/>
        <c:txPr>
          <a:bodyPr/>
          <a:lstStyle/>
          <a:p>
            <a:pPr>
              <a:defRPr lang="en-US"/>
            </a:pPr>
            <a:endParaRPr lang="en-US"/>
          </a:p>
        </c:txPr>
        <c:crossAx val="185450496"/>
        <c:crosses val="autoZero"/>
        <c:crossBetween val="between"/>
      </c:valAx>
    </c:plotArea>
    <c:legend>
      <c:legendPos val="r"/>
      <c:layout/>
      <c:txPr>
        <a:bodyPr/>
        <a:lstStyle/>
        <a:p>
          <a:pPr>
            <a:defRPr lang="en-US"/>
          </a:pPr>
          <a:endParaRPr lang="en-US"/>
        </a:p>
      </c:txPr>
    </c:legend>
    <c:plotVisOnly val="1"/>
    <c:dispBlanksAs val="gap"/>
  </c:chart>
  <c:spPr>
    <a:solidFill>
      <a:schemeClr val="accent3">
        <a:lumMod val="20000"/>
        <a:lumOff val="80000"/>
      </a:schemeClr>
    </a:solidFill>
  </c:spPr>
  <c:txPr>
    <a:bodyPr/>
    <a:lstStyle/>
    <a:p>
      <a:pPr>
        <a:defRPr sz="1800"/>
      </a:pPr>
      <a:endParaRPr lang="en-US"/>
    </a:p>
  </c:txPr>
  <c:externalData r:id="rId2"/>
</c:chartSpace>
</file>

<file path=ppt/charts/chart6.xml><?xml version="1.0" encoding="utf-8"?>
<c:chartSpace xmlns:c="http://schemas.openxmlformats.org/drawingml/2006/chart" xmlns:a="http://schemas.openxmlformats.org/drawingml/2006/main" xmlns:r="http://schemas.openxmlformats.org/officeDocument/2006/relationships">
  <c:lang val="en-IN"/>
  <c:style val="34"/>
  <c:clrMapOvr bg1="lt1" tx1="dk1" bg2="lt2" tx2="dk2" accent1="accent1" accent2="accent2" accent3="accent3" accent4="accent4" accent5="accent5" accent6="accent6" hlink="hlink" folHlink="folHlink"/>
  <c:chart>
    <c:title>
      <c:tx>
        <c:rich>
          <a:bodyPr/>
          <a:lstStyle/>
          <a:p>
            <a:pPr>
              <a:defRPr lang="en-US" sz="2000"/>
            </a:pPr>
            <a:r>
              <a:rPr lang="en-US" sz="2000"/>
              <a:t>Educational structure of safarchata village</a:t>
            </a:r>
          </a:p>
        </c:rich>
      </c:tx>
      <c:layout/>
    </c:title>
    <c:view3D>
      <c:rAngAx val="1"/>
    </c:view3D>
    <c:floor>
      <c:spPr>
        <a:ln>
          <a:solidFill>
            <a:srgbClr val="FFFF00"/>
          </a:solidFill>
        </a:ln>
      </c:spPr>
    </c:floor>
    <c:sideWall>
      <c:spPr>
        <a:ln>
          <a:solidFill>
            <a:srgbClr val="9BBB59">
              <a:lumMod val="20000"/>
              <a:lumOff val="80000"/>
            </a:srgbClr>
          </a:solidFill>
        </a:ln>
      </c:spPr>
    </c:sideWall>
    <c:backWall>
      <c:spPr>
        <a:solidFill>
          <a:srgbClr val="9BBB59">
            <a:lumMod val="20000"/>
            <a:lumOff val="80000"/>
          </a:srgbClr>
        </a:solidFill>
        <a:ln>
          <a:solidFill>
            <a:srgbClr val="9BBB59">
              <a:lumMod val="20000"/>
              <a:lumOff val="80000"/>
            </a:srgbClr>
          </a:solidFill>
        </a:ln>
      </c:spPr>
    </c:backWall>
    <c:plotArea>
      <c:layout/>
      <c:bar3DChart>
        <c:barDir val="col"/>
        <c:grouping val="clustered"/>
        <c:ser>
          <c:idx val="0"/>
          <c:order val="0"/>
          <c:tx>
            <c:strRef>
              <c:f>Sheet2!$C$86</c:f>
              <c:strCache>
                <c:ptCount val="1"/>
                <c:pt idx="0">
                  <c:v>Percentage</c:v>
                </c:pt>
              </c:strCache>
            </c:strRef>
          </c:tx>
          <c:spPr>
            <a:ln>
              <a:solidFill>
                <a:srgbClr val="FFFF00"/>
              </a:solidFill>
            </a:ln>
          </c:spPr>
          <c:dPt>
            <c:idx val="0"/>
            <c:spPr>
              <a:solidFill>
                <a:srgbClr val="7030A0"/>
              </a:solidFill>
              <a:ln>
                <a:solidFill>
                  <a:srgbClr val="FFFF00"/>
                </a:solidFill>
              </a:ln>
            </c:spPr>
            <c:extLst xmlns:c16r2="http://schemas.microsoft.com/office/drawing/2015/06/chart">
              <c:ext xmlns:c16="http://schemas.microsoft.com/office/drawing/2014/chart" uri="{C3380CC4-5D6E-409C-BE32-E72D297353CC}">
                <c16:uniqueId val="{00000001-CAD9-4F76-90A6-9D9E3B0C8A5D}"/>
              </c:ext>
            </c:extLst>
          </c:dPt>
          <c:dPt>
            <c:idx val="1"/>
            <c:spPr>
              <a:solidFill>
                <a:srgbClr val="92D050"/>
              </a:solidFill>
              <a:ln>
                <a:solidFill>
                  <a:srgbClr val="FFFF00"/>
                </a:solidFill>
              </a:ln>
            </c:spPr>
            <c:extLst xmlns:c16r2="http://schemas.microsoft.com/office/drawing/2015/06/chart">
              <c:ext xmlns:c16="http://schemas.microsoft.com/office/drawing/2014/chart" uri="{C3380CC4-5D6E-409C-BE32-E72D297353CC}">
                <c16:uniqueId val="{00000003-CAD9-4F76-90A6-9D9E3B0C8A5D}"/>
              </c:ext>
            </c:extLst>
          </c:dPt>
          <c:dPt>
            <c:idx val="2"/>
            <c:spPr>
              <a:solidFill>
                <a:srgbClr val="FF33CC"/>
              </a:solidFill>
              <a:ln>
                <a:solidFill>
                  <a:srgbClr val="FFFF00"/>
                </a:solidFill>
              </a:ln>
            </c:spPr>
            <c:extLst xmlns:c16r2="http://schemas.microsoft.com/office/drawing/2015/06/chart">
              <c:ext xmlns:c16="http://schemas.microsoft.com/office/drawing/2014/chart" uri="{C3380CC4-5D6E-409C-BE32-E72D297353CC}">
                <c16:uniqueId val="{00000005-CAD9-4F76-90A6-9D9E3B0C8A5D}"/>
              </c:ext>
            </c:extLst>
          </c:dPt>
          <c:dPt>
            <c:idx val="3"/>
            <c:spPr>
              <a:solidFill>
                <a:srgbClr val="00B0F0"/>
              </a:solidFill>
              <a:ln>
                <a:solidFill>
                  <a:srgbClr val="FFFF00"/>
                </a:solidFill>
              </a:ln>
            </c:spPr>
            <c:extLst xmlns:c16r2="http://schemas.microsoft.com/office/drawing/2015/06/chart">
              <c:ext xmlns:c16="http://schemas.microsoft.com/office/drawing/2014/chart" uri="{C3380CC4-5D6E-409C-BE32-E72D297353CC}">
                <c16:uniqueId val="{00000007-CAD9-4F76-90A6-9D9E3B0C8A5D}"/>
              </c:ext>
            </c:extLst>
          </c:dPt>
          <c:dPt>
            <c:idx val="4"/>
            <c:spPr>
              <a:solidFill>
                <a:srgbClr val="FF0000"/>
              </a:solidFill>
              <a:ln>
                <a:solidFill>
                  <a:srgbClr val="FFFF00"/>
                </a:solidFill>
              </a:ln>
            </c:spPr>
            <c:extLst xmlns:c16r2="http://schemas.microsoft.com/office/drawing/2015/06/chart">
              <c:ext xmlns:c16="http://schemas.microsoft.com/office/drawing/2014/chart" uri="{C3380CC4-5D6E-409C-BE32-E72D297353CC}">
                <c16:uniqueId val="{00000009-CAD9-4F76-90A6-9D9E3B0C8A5D}"/>
              </c:ext>
            </c:extLst>
          </c:dPt>
          <c:dPt>
            <c:idx val="5"/>
            <c:spPr>
              <a:solidFill>
                <a:schemeClr val="accent5">
                  <a:lumMod val="60000"/>
                  <a:lumOff val="40000"/>
                </a:schemeClr>
              </a:solidFill>
              <a:ln>
                <a:solidFill>
                  <a:srgbClr val="FFFF00"/>
                </a:solidFill>
              </a:ln>
            </c:spPr>
            <c:extLst xmlns:c16r2="http://schemas.microsoft.com/office/drawing/2015/06/chart">
              <c:ext xmlns:c16="http://schemas.microsoft.com/office/drawing/2014/chart" uri="{C3380CC4-5D6E-409C-BE32-E72D297353CC}">
                <c16:uniqueId val="{0000000B-CAD9-4F76-90A6-9D9E3B0C8A5D}"/>
              </c:ext>
            </c:extLst>
          </c:dPt>
          <c:dLbls>
            <c:dLbl>
              <c:idx val="0"/>
              <c:layout/>
              <c:tx>
                <c:rich>
                  <a:bodyPr/>
                  <a:lstStyle/>
                  <a:p>
                    <a:r>
                      <a:rPr lang="en-US"/>
                      <a:t>60.1%</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1-CAD9-4F76-90A6-9D9E3B0C8A5D}"/>
                </c:ext>
              </c:extLst>
            </c:dLbl>
            <c:dLbl>
              <c:idx val="1"/>
              <c:layout/>
              <c:tx>
                <c:rich>
                  <a:bodyPr/>
                  <a:lstStyle/>
                  <a:p>
                    <a:r>
                      <a:rPr lang="en-US"/>
                      <a:t>12.5%</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CAD9-4F76-90A6-9D9E3B0C8A5D}"/>
                </c:ext>
              </c:extLst>
            </c:dLbl>
            <c:dLbl>
              <c:idx val="2"/>
              <c:layout/>
              <c:tx>
                <c:rich>
                  <a:bodyPr/>
                  <a:lstStyle/>
                  <a:p>
                    <a:r>
                      <a:rPr lang="en-US"/>
                      <a:t>17.91%</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5-CAD9-4F76-90A6-9D9E3B0C8A5D}"/>
                </c:ext>
              </c:extLst>
            </c:dLbl>
            <c:dLbl>
              <c:idx val="3"/>
              <c:layout/>
              <c:tx>
                <c:rich>
                  <a:bodyPr/>
                  <a:lstStyle/>
                  <a:p>
                    <a:r>
                      <a:rPr lang="en-US"/>
                      <a:t>9.5%</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7-CAD9-4F76-90A6-9D9E3B0C8A5D}"/>
                </c:ext>
              </c:extLst>
            </c:dLbl>
            <c:dLbl>
              <c:idx val="4"/>
              <c:layout/>
              <c:tx>
                <c:rich>
                  <a:bodyPr/>
                  <a:lstStyle/>
                  <a:p>
                    <a:r>
                      <a:rPr lang="en-US"/>
                      <a:t>0%</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9-CAD9-4F76-90A6-9D9E3B0C8A5D}"/>
                </c:ext>
              </c:extLst>
            </c:dLbl>
            <c:dLbl>
              <c:idx val="5"/>
              <c:layout/>
              <c:tx>
                <c:rich>
                  <a:bodyPr/>
                  <a:lstStyle/>
                  <a:p>
                    <a:r>
                      <a:rPr lang="en-US"/>
                      <a:t>0%</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B-CAD9-4F76-90A6-9D9E3B0C8A5D}"/>
                </c:ext>
              </c:extLst>
            </c:dLbl>
            <c:spPr>
              <a:noFill/>
              <a:ln>
                <a:noFill/>
              </a:ln>
              <a:effectLst/>
            </c:spPr>
            <c:txPr>
              <a:bodyPr/>
              <a:lstStyle/>
              <a:p>
                <a:pPr>
                  <a:defRPr lang="en-US" sz="1800"/>
                </a:pPr>
                <a:endParaRPr lang="en-US"/>
              </a:p>
            </c:txPr>
            <c:showVal val="1"/>
            <c:extLst xmlns:c16r2="http://schemas.microsoft.com/office/drawing/2015/06/chart">
              <c:ext xmlns:c15="http://schemas.microsoft.com/office/drawing/2012/chart" uri="{CE6537A1-D6FC-4f65-9D91-7224C49458BB}">
                <c15:showLeaderLines val="0"/>
              </c:ext>
            </c:extLst>
          </c:dLbls>
          <c:cat>
            <c:strRef>
              <c:f>Sheet2!$B$87:$B$92</c:f>
              <c:strCache>
                <c:ptCount val="6"/>
                <c:pt idx="0">
                  <c:v>Illitarate</c:v>
                </c:pt>
                <c:pt idx="1">
                  <c:v>VIII</c:v>
                </c:pt>
                <c:pt idx="2">
                  <c:v>IX</c:v>
                </c:pt>
                <c:pt idx="3">
                  <c:v>XII</c:v>
                </c:pt>
                <c:pt idx="4">
                  <c:v>BA/B.Sc</c:v>
                </c:pt>
                <c:pt idx="5">
                  <c:v>MA/M.Sc</c:v>
                </c:pt>
              </c:strCache>
            </c:strRef>
          </c:cat>
          <c:val>
            <c:numRef>
              <c:f>Sheet2!$C$87:$C$92</c:f>
              <c:numCache>
                <c:formatCode>General</c:formatCode>
                <c:ptCount val="6"/>
                <c:pt idx="0">
                  <c:v>60.1</c:v>
                </c:pt>
                <c:pt idx="1">
                  <c:v>12.5</c:v>
                </c:pt>
                <c:pt idx="2">
                  <c:v>17.91</c:v>
                </c:pt>
                <c:pt idx="3">
                  <c:v>9.5</c:v>
                </c:pt>
                <c:pt idx="4">
                  <c:v>0</c:v>
                </c:pt>
                <c:pt idx="5">
                  <c:v>0</c:v>
                </c:pt>
              </c:numCache>
            </c:numRef>
          </c:val>
          <c:extLst xmlns:c16r2="http://schemas.microsoft.com/office/drawing/2015/06/chart">
            <c:ext xmlns:c16="http://schemas.microsoft.com/office/drawing/2014/chart" uri="{C3380CC4-5D6E-409C-BE32-E72D297353CC}">
              <c16:uniqueId val="{0000000C-CAD9-4F76-90A6-9D9E3B0C8A5D}"/>
            </c:ext>
          </c:extLst>
        </c:ser>
        <c:dLbls/>
        <c:shape val="pyramid"/>
        <c:axId val="185615872"/>
        <c:axId val="185617408"/>
        <c:axId val="0"/>
      </c:bar3DChart>
      <c:catAx>
        <c:axId val="185615872"/>
        <c:scaling>
          <c:orientation val="minMax"/>
        </c:scaling>
        <c:axPos val="b"/>
        <c:numFmt formatCode="General" sourceLinked="0"/>
        <c:majorTickMark val="none"/>
        <c:tickLblPos val="nextTo"/>
        <c:txPr>
          <a:bodyPr/>
          <a:lstStyle/>
          <a:p>
            <a:pPr>
              <a:defRPr lang="en-US" sz="1800"/>
            </a:pPr>
            <a:endParaRPr lang="en-US"/>
          </a:p>
        </c:txPr>
        <c:crossAx val="185617408"/>
        <c:crosses val="autoZero"/>
        <c:auto val="1"/>
        <c:lblAlgn val="ctr"/>
        <c:lblOffset val="100"/>
      </c:catAx>
      <c:valAx>
        <c:axId val="185617408"/>
        <c:scaling>
          <c:orientation val="minMax"/>
        </c:scaling>
        <c:axPos val="l"/>
        <c:title>
          <c:tx>
            <c:rich>
              <a:bodyPr/>
              <a:lstStyle/>
              <a:p>
                <a:pPr>
                  <a:defRPr lang="en-US" sz="1800"/>
                </a:pPr>
                <a:r>
                  <a:rPr lang="en-US" sz="1800"/>
                  <a:t>population(%)</a:t>
                </a:r>
              </a:p>
            </c:rich>
          </c:tx>
          <c:layout/>
        </c:title>
        <c:numFmt formatCode="General" sourceLinked="1"/>
        <c:tickLblPos val="nextTo"/>
        <c:txPr>
          <a:bodyPr/>
          <a:lstStyle/>
          <a:p>
            <a:pPr>
              <a:defRPr lang="en-US" sz="1800"/>
            </a:pPr>
            <a:endParaRPr lang="en-US"/>
          </a:p>
        </c:txPr>
        <c:crossAx val="185615872"/>
        <c:crosses val="autoZero"/>
        <c:crossBetween val="between"/>
      </c:valAx>
    </c:plotArea>
    <c:legend>
      <c:legendPos val="r"/>
      <c:layout/>
      <c:txPr>
        <a:bodyPr/>
        <a:lstStyle/>
        <a:p>
          <a:pPr>
            <a:defRPr lang="en-US"/>
          </a:pPr>
          <a:endParaRPr lang="en-US"/>
        </a:p>
      </c:txPr>
    </c:legend>
    <c:plotVisOnly val="1"/>
    <c:dispBlanksAs val="gap"/>
  </c:chart>
  <c:spPr>
    <a:solidFill>
      <a:srgbClr val="9BBB59">
        <a:lumMod val="20000"/>
        <a:lumOff val="80000"/>
      </a:srgbClr>
    </a:solidFill>
  </c:spPr>
  <c:txPr>
    <a:bodyPr/>
    <a:lstStyle/>
    <a:p>
      <a:pPr>
        <a:defRPr sz="1600"/>
      </a:pPr>
      <a:endParaRPr lang="en-US"/>
    </a:p>
  </c:txPr>
  <c:externalData r:id="rId2"/>
</c:chartSpace>
</file>

<file path=ppt/charts/chart7.xml><?xml version="1.0" encoding="utf-8"?>
<c:chartSpace xmlns:c="http://schemas.openxmlformats.org/drawingml/2006/chart" xmlns:a="http://schemas.openxmlformats.org/drawingml/2006/main" xmlns:r="http://schemas.openxmlformats.org/officeDocument/2006/relationships">
  <c:lang val="en-IN"/>
  <c:style val="34"/>
  <c:clrMapOvr bg1="lt1" tx1="dk1" bg2="lt2" tx2="dk2" accent1="accent1" accent2="accent2" accent3="accent3" accent4="accent4" accent5="accent5" accent6="accent6" hlink="hlink" folHlink="folHlink"/>
  <c:chart>
    <c:title>
      <c:tx>
        <c:rich>
          <a:bodyPr/>
          <a:lstStyle/>
          <a:p>
            <a:pPr>
              <a:defRPr lang="en-US" sz="2000"/>
            </a:pPr>
            <a:r>
              <a:rPr lang="en-US" sz="2000"/>
              <a:t>Height (Ft)of population in safarchata village</a:t>
            </a:r>
          </a:p>
        </c:rich>
      </c:tx>
      <c:layout>
        <c:manualLayout>
          <c:xMode val="edge"/>
          <c:yMode val="edge"/>
          <c:x val="0.26594701022757222"/>
          <c:y val="1.2627954363368396E-2"/>
        </c:manualLayout>
      </c:layout>
      <c:overlay val="1"/>
    </c:title>
    <c:plotArea>
      <c:layout>
        <c:manualLayout>
          <c:layoutTarget val="inner"/>
          <c:xMode val="edge"/>
          <c:yMode val="edge"/>
          <c:x val="0.34030167626334284"/>
          <c:y val="9.8221621096240719E-2"/>
          <c:w val="0.34438865592007528"/>
          <c:h val="0.90064534315595968"/>
        </c:manualLayout>
      </c:layout>
      <c:doughnutChart>
        <c:varyColors val="1"/>
        <c:ser>
          <c:idx val="0"/>
          <c:order val="0"/>
          <c:tx>
            <c:strRef>
              <c:f>Sheet2!$C$55</c:f>
              <c:strCache>
                <c:ptCount val="1"/>
                <c:pt idx="0">
                  <c:v>percentage</c:v>
                </c:pt>
              </c:strCache>
            </c:strRef>
          </c:tx>
          <c:dLbls>
            <c:dLbl>
              <c:idx val="0"/>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7B28-41E3-875A-5B1B52DABE6B}"/>
                </c:ext>
              </c:extLst>
            </c:dLbl>
            <c:dLbl>
              <c:idx val="1"/>
              <c:layout>
                <c:manualLayout>
                  <c:x val="1.2071689104006982E-3"/>
                  <c:y val="-4.4197840271789371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7B28-41E3-875A-5B1B52DABE6B}"/>
                </c:ext>
              </c:extLst>
            </c:dLbl>
            <c:dLbl>
              <c:idx val="2"/>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7B28-41E3-875A-5B1B52DABE6B}"/>
                </c:ext>
              </c:extLst>
            </c:dLbl>
            <c:dLbl>
              <c:idx val="3"/>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7B28-41E3-875A-5B1B52DABE6B}"/>
                </c:ext>
              </c:extLst>
            </c:dLbl>
            <c:dLbl>
              <c:idx val="4"/>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7B28-41E3-875A-5B1B52DABE6B}"/>
                </c:ext>
              </c:extLst>
            </c:dLbl>
            <c:delete val="1"/>
            <c:extLst xmlns:c16r2="http://schemas.microsoft.com/office/drawing/2015/06/chart">
              <c:ext xmlns:c15="http://schemas.microsoft.com/office/drawing/2012/chart" uri="{CE6537A1-D6FC-4f65-9D91-7224C49458BB}"/>
            </c:extLst>
          </c:dLbls>
          <c:cat>
            <c:strRef>
              <c:f>Sheet2!$B$56:$B$60</c:f>
              <c:strCache>
                <c:ptCount val="5"/>
                <c:pt idx="0">
                  <c:v>&lt;2.5</c:v>
                </c:pt>
                <c:pt idx="1">
                  <c:v>2.5-3.5</c:v>
                </c:pt>
                <c:pt idx="2">
                  <c:v>3.5-4.5</c:v>
                </c:pt>
                <c:pt idx="3">
                  <c:v>4.5-5.5</c:v>
                </c:pt>
                <c:pt idx="4">
                  <c:v>&gt;60</c:v>
                </c:pt>
              </c:strCache>
            </c:strRef>
          </c:cat>
          <c:val>
            <c:numRef>
              <c:f>Sheet2!$C$56:$C$60</c:f>
              <c:numCache>
                <c:formatCode>General</c:formatCode>
                <c:ptCount val="5"/>
                <c:pt idx="0">
                  <c:v>2.38</c:v>
                </c:pt>
                <c:pt idx="1">
                  <c:v>3.57</c:v>
                </c:pt>
                <c:pt idx="2">
                  <c:v>14.29</c:v>
                </c:pt>
                <c:pt idx="3">
                  <c:v>57.74</c:v>
                </c:pt>
                <c:pt idx="4">
                  <c:v>22.02</c:v>
                </c:pt>
              </c:numCache>
            </c:numRef>
          </c:val>
          <c:extLst xmlns:c16r2="http://schemas.microsoft.com/office/drawing/2015/06/chart">
            <c:ext xmlns:c16="http://schemas.microsoft.com/office/drawing/2014/chart" uri="{C3380CC4-5D6E-409C-BE32-E72D297353CC}">
              <c16:uniqueId val="{00000005-7B28-41E3-875A-5B1B52DABE6B}"/>
            </c:ext>
          </c:extLst>
        </c:ser>
        <c:dLbls/>
        <c:firstSliceAng val="0"/>
        <c:holeSize val="50"/>
      </c:doughnutChart>
    </c:plotArea>
    <c:legend>
      <c:legendPos val="r"/>
      <c:layout>
        <c:manualLayout>
          <c:xMode val="edge"/>
          <c:yMode val="edge"/>
          <c:x val="0.8746020501149997"/>
          <c:y val="0.29177294886096605"/>
          <c:w val="0.11815493642259582"/>
          <c:h val="0.41645410227806806"/>
        </c:manualLayout>
      </c:layout>
      <c:txPr>
        <a:bodyPr/>
        <a:lstStyle/>
        <a:p>
          <a:pPr>
            <a:defRPr lang="en-US" sz="1800"/>
          </a:pPr>
          <a:endParaRPr lang="en-US"/>
        </a:p>
      </c:txPr>
    </c:legend>
    <c:plotVisOnly val="1"/>
    <c:dispBlanksAs val="zero"/>
  </c:chart>
  <c:spPr>
    <a:solidFill>
      <a:schemeClr val="accent3">
        <a:lumMod val="20000"/>
        <a:lumOff val="80000"/>
      </a:schemeClr>
    </a:solidFill>
  </c:spPr>
  <c:externalData r:id="rId2"/>
  <c:userShapes r:id="rId3"/>
</c:chartSpace>
</file>

<file path=ppt/charts/chart8.xml><?xml version="1.0" encoding="utf-8"?>
<c:chartSpace xmlns:c="http://schemas.openxmlformats.org/drawingml/2006/chart" xmlns:a="http://schemas.openxmlformats.org/drawingml/2006/main" xmlns:r="http://schemas.openxmlformats.org/officeDocument/2006/relationships">
  <c:lang val="en-IN"/>
  <c:clrMapOvr bg1="lt1" tx1="dk1" bg2="lt2" tx2="dk2" accent1="accent1" accent2="accent2" accent3="accent3" accent4="accent4" accent5="accent5" accent6="accent6" hlink="hlink" folHlink="folHlink"/>
  <c:chart>
    <c:title>
      <c:tx>
        <c:rich>
          <a:bodyPr/>
          <a:lstStyle/>
          <a:p>
            <a:pPr>
              <a:defRPr lang="en-US" sz="1800"/>
            </a:pPr>
            <a:r>
              <a:rPr lang="en-US" sz="1800"/>
              <a:t>weight(kg) of population of Safarchata village </a:t>
            </a:r>
          </a:p>
        </c:rich>
      </c:tx>
      <c:layout>
        <c:manualLayout>
          <c:xMode val="edge"/>
          <c:yMode val="edge"/>
          <c:x val="0.29604041222788335"/>
          <c:y val="2.1687451111069588E-2"/>
        </c:manualLayout>
      </c:layout>
    </c:title>
    <c:plotArea>
      <c:layout>
        <c:manualLayout>
          <c:layoutTarget val="inner"/>
          <c:xMode val="edge"/>
          <c:yMode val="edge"/>
          <c:x val="0.32775667747413934"/>
          <c:y val="0.11193699307503392"/>
          <c:w val="0.33796144048170451"/>
          <c:h val="0.8500241122692499"/>
        </c:manualLayout>
      </c:layout>
      <c:doughnutChart>
        <c:varyColors val="1"/>
        <c:ser>
          <c:idx val="0"/>
          <c:order val="0"/>
          <c:tx>
            <c:strRef>
              <c:f>Sheet2!$C$69</c:f>
              <c:strCache>
                <c:ptCount val="1"/>
                <c:pt idx="0">
                  <c:v>percentage</c:v>
                </c:pt>
              </c:strCache>
            </c:strRef>
          </c:tx>
          <c:explosion val="14"/>
          <c:dPt>
            <c:idx val="3"/>
            <c:explosion val="13"/>
            <c:extLst xmlns:c16r2="http://schemas.microsoft.com/office/drawing/2015/06/chart">
              <c:ext xmlns:c16="http://schemas.microsoft.com/office/drawing/2014/chart" uri="{C3380CC4-5D6E-409C-BE32-E72D297353CC}">
                <c16:uniqueId val="{00000003-4D95-4240-94C0-D58196461848}"/>
              </c:ext>
            </c:extLst>
          </c:dPt>
          <c:dPt>
            <c:idx val="4"/>
            <c:explosion val="13"/>
            <c:extLst xmlns:c16r2="http://schemas.microsoft.com/office/drawing/2015/06/chart">
              <c:ext xmlns:c16="http://schemas.microsoft.com/office/drawing/2014/chart" uri="{C3380CC4-5D6E-409C-BE32-E72D297353CC}">
                <c16:uniqueId val="{00000004-4D95-4240-94C0-D58196461848}"/>
              </c:ext>
            </c:extLst>
          </c:dPt>
          <c:dLbls>
            <c:dLbl>
              <c:idx val="0"/>
              <c:layout/>
              <c:tx>
                <c:rich>
                  <a:bodyPr/>
                  <a:lstStyle/>
                  <a:p>
                    <a:r>
                      <a:rPr lang="en-US"/>
                      <a:t>11.9%</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0-4D95-4240-94C0-D58196461848}"/>
                </c:ext>
              </c:extLst>
            </c:dLbl>
            <c:dLbl>
              <c:idx val="1"/>
              <c:layout/>
              <c:tx>
                <c:rich>
                  <a:bodyPr/>
                  <a:lstStyle/>
                  <a:p>
                    <a:r>
                      <a:rPr lang="en-US"/>
                      <a:t>8.33%</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1-4D95-4240-94C0-D58196461848}"/>
                </c:ext>
              </c:extLst>
            </c:dLbl>
            <c:dLbl>
              <c:idx val="2"/>
              <c:layout/>
              <c:tx>
                <c:rich>
                  <a:bodyPr/>
                  <a:lstStyle/>
                  <a:p>
                    <a:r>
                      <a:rPr lang="en-US"/>
                      <a:t>28.57%</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2-4D95-4240-94C0-D58196461848}"/>
                </c:ext>
              </c:extLst>
            </c:dLbl>
            <c:dLbl>
              <c:idx val="3"/>
              <c:layout/>
              <c:tx>
                <c:rich>
                  <a:bodyPr/>
                  <a:lstStyle/>
                  <a:p>
                    <a:r>
                      <a:rPr lang="en-US"/>
                      <a:t>36.21%</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4D95-4240-94C0-D58196461848}"/>
                </c:ext>
              </c:extLst>
            </c:dLbl>
            <c:dLbl>
              <c:idx val="4"/>
              <c:layout/>
              <c:tx>
                <c:rich>
                  <a:bodyPr/>
                  <a:lstStyle/>
                  <a:p>
                    <a:r>
                      <a:rPr lang="en-US"/>
                      <a:t>14.29%</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4-4D95-4240-94C0-D58196461848}"/>
                </c:ext>
              </c:extLst>
            </c:dLbl>
            <c:spPr>
              <a:noFill/>
              <a:ln>
                <a:noFill/>
              </a:ln>
              <a:effectLst/>
            </c:spPr>
            <c:txPr>
              <a:bodyPr wrap="square" lIns="38100" tIns="19050" rIns="38100" bIns="19050" anchor="ctr">
                <a:spAutoFit/>
              </a:bodyPr>
              <a:lstStyle/>
              <a:p>
                <a:pPr>
                  <a:defRPr lang="en-US" sz="1600"/>
                </a:pPr>
                <a:endParaRPr lang="en-US"/>
              </a:p>
            </c:txPr>
            <c:showVal val="1"/>
            <c:showLeaderLines val="1"/>
            <c:extLst xmlns:c16r2="http://schemas.microsoft.com/office/drawing/2015/06/chart">
              <c:ext xmlns:c15="http://schemas.microsoft.com/office/drawing/2012/chart" uri="{CE6537A1-D6FC-4f65-9D91-7224C49458BB}"/>
            </c:extLst>
          </c:dLbls>
          <c:cat>
            <c:strRef>
              <c:f>Sheet2!$B$70:$B$74</c:f>
              <c:strCache>
                <c:ptCount val="5"/>
                <c:pt idx="0">
                  <c:v>&lt;30</c:v>
                </c:pt>
                <c:pt idx="1">
                  <c:v>30-40</c:v>
                </c:pt>
                <c:pt idx="2">
                  <c:v>40-50</c:v>
                </c:pt>
                <c:pt idx="3">
                  <c:v>50-60</c:v>
                </c:pt>
                <c:pt idx="4">
                  <c:v>&gt;60</c:v>
                </c:pt>
              </c:strCache>
            </c:strRef>
          </c:cat>
          <c:val>
            <c:numRef>
              <c:f>Sheet2!$C$70:$C$74</c:f>
              <c:numCache>
                <c:formatCode>General</c:formatCode>
                <c:ptCount val="5"/>
                <c:pt idx="0">
                  <c:v>11.9</c:v>
                </c:pt>
                <c:pt idx="1">
                  <c:v>8.33</c:v>
                </c:pt>
                <c:pt idx="2">
                  <c:v>28.57</c:v>
                </c:pt>
                <c:pt idx="3">
                  <c:v>36.21</c:v>
                </c:pt>
                <c:pt idx="4">
                  <c:v>14.29</c:v>
                </c:pt>
              </c:numCache>
            </c:numRef>
          </c:val>
          <c:extLst xmlns:c16r2="http://schemas.microsoft.com/office/drawing/2015/06/chart">
            <c:ext xmlns:c16="http://schemas.microsoft.com/office/drawing/2014/chart" uri="{C3380CC4-5D6E-409C-BE32-E72D297353CC}">
              <c16:uniqueId val="{00000005-4D95-4240-94C0-D58196461848}"/>
            </c:ext>
          </c:extLst>
        </c:ser>
        <c:dLbls/>
        <c:firstSliceAng val="0"/>
        <c:holeSize val="50"/>
      </c:doughnutChart>
    </c:plotArea>
    <c:legend>
      <c:legendPos val="r"/>
      <c:layout/>
      <c:txPr>
        <a:bodyPr/>
        <a:lstStyle/>
        <a:p>
          <a:pPr>
            <a:defRPr lang="en-US" sz="1800"/>
          </a:pPr>
          <a:endParaRPr lang="en-US"/>
        </a:p>
      </c:txPr>
    </c:legend>
    <c:plotVisOnly val="1"/>
    <c:dispBlanksAs val="zero"/>
  </c:chart>
  <c:spPr>
    <a:solidFill>
      <a:schemeClr val="accent3">
        <a:lumMod val="20000"/>
        <a:lumOff val="80000"/>
      </a:schemeClr>
    </a:solidFill>
    <a:ln>
      <a:solidFill>
        <a:schemeClr val="tx1"/>
      </a:solidFill>
    </a:ln>
  </c:spPr>
  <c:externalData r:id="rId2"/>
</c:chartSpace>
</file>

<file path=ppt/charts/chart9.xml><?xml version="1.0" encoding="utf-8"?>
<c:chartSpace xmlns:c="http://schemas.openxmlformats.org/drawingml/2006/chart" xmlns:a="http://schemas.openxmlformats.org/drawingml/2006/main" xmlns:r="http://schemas.openxmlformats.org/officeDocument/2006/relationships">
  <c:lang val="en-IN"/>
  <c:chart>
    <c:autoTitleDeleted val="1"/>
    <c:view3D>
      <c:rotX val="0"/>
      <c:rotY val="0"/>
      <c:depthPercent val="60"/>
      <c:perspective val="100"/>
    </c:view3D>
    <c:floor>
      <c:spPr>
        <a:solidFill>
          <a:schemeClr val="accent2">
            <a:lumMod val="40000"/>
            <a:lumOff val="60000"/>
          </a:schemeClr>
        </a:solidFill>
        <a:ln>
          <a:noFill/>
        </a:ln>
        <a:effectLst/>
        <a:sp3d/>
      </c:spPr>
    </c:floor>
    <c:sideWall>
      <c:spPr>
        <a:noFill/>
        <a:ln w="25400">
          <a:noFill/>
        </a:ln>
        <a:effectLst/>
        <a:sp3d/>
      </c:spPr>
    </c:sideWall>
    <c:backWall>
      <c:spPr>
        <a:noFill/>
        <a:ln w="25400">
          <a:noFill/>
        </a:ln>
        <a:effectLst/>
        <a:sp3d/>
      </c:spPr>
    </c:backWall>
    <c:plotArea>
      <c:layout>
        <c:manualLayout>
          <c:layoutTarget val="inner"/>
          <c:xMode val="edge"/>
          <c:yMode val="edge"/>
          <c:x val="0.10741625735652022"/>
          <c:y val="0.11256187036026438"/>
          <c:w val="0.81037788086772555"/>
          <c:h val="0.83955788321035618"/>
        </c:manualLayout>
      </c:layout>
      <c:bar3DChart>
        <c:barDir val="col"/>
        <c:grouping val="standard"/>
        <c:ser>
          <c:idx val="0"/>
          <c:order val="0"/>
          <c:tx>
            <c:strRef>
              <c:f>Sheet1!$B$1</c:f>
              <c:strCache>
                <c:ptCount val="1"/>
                <c:pt idx="0">
                  <c:v>Percentage (%)</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dPt>
            <c:idx val="0"/>
            <c:spPr>
              <a:solidFill>
                <a:srgbClr val="FF0000"/>
              </a:solidFill>
              <a:ln w="9525" cap="flat" cmpd="sng" algn="ctr">
                <a:solidFill>
                  <a:schemeClr val="tx1"/>
                </a:solidFill>
                <a:round/>
              </a:ln>
              <a:effectLst/>
              <a:sp3d contourW="9525">
                <a:contourClr>
                  <a:schemeClr val="tx1"/>
                </a:contourClr>
              </a:sp3d>
            </c:spPr>
            <c:extLst xmlns:c16r2="http://schemas.microsoft.com/office/drawing/2015/06/chart">
              <c:ext xmlns:c16="http://schemas.microsoft.com/office/drawing/2014/chart" uri="{C3380CC4-5D6E-409C-BE32-E72D297353CC}">
                <c16:uniqueId val="{00000001-A2B2-4DD1-9893-20005E42E9C6}"/>
              </c:ext>
            </c:extLst>
          </c:dPt>
          <c:dPt>
            <c:idx val="1"/>
            <c:spPr>
              <a:solidFill>
                <a:srgbClr val="92D050"/>
              </a:solidFill>
              <a:ln w="9525" cap="flat" cmpd="sng" algn="ctr">
                <a:solidFill>
                  <a:schemeClr val="tx1"/>
                </a:solidFill>
                <a:round/>
              </a:ln>
              <a:effectLst/>
              <a:sp3d contourW="9525">
                <a:contourClr>
                  <a:schemeClr val="tx1"/>
                </a:contourClr>
              </a:sp3d>
            </c:spPr>
            <c:extLst xmlns:c16r2="http://schemas.microsoft.com/office/drawing/2015/06/chart">
              <c:ext xmlns:c16="http://schemas.microsoft.com/office/drawing/2014/chart" uri="{C3380CC4-5D6E-409C-BE32-E72D297353CC}">
                <c16:uniqueId val="{00000003-A2B2-4DD1-9893-20005E42E9C6}"/>
              </c:ext>
            </c:extLst>
          </c:dPt>
          <c:dPt>
            <c:idx val="2"/>
            <c:spPr>
              <a:solidFill>
                <a:srgbClr val="00B0F0"/>
              </a:solidFill>
              <a:ln w="9525" cap="flat" cmpd="sng" algn="ctr">
                <a:solidFill>
                  <a:schemeClr val="tx1"/>
                </a:solidFill>
                <a:round/>
              </a:ln>
              <a:effectLst/>
              <a:sp3d contourW="9525">
                <a:contourClr>
                  <a:schemeClr val="tx1"/>
                </a:contourClr>
              </a:sp3d>
            </c:spPr>
            <c:extLst xmlns:c16r2="http://schemas.microsoft.com/office/drawing/2015/06/chart">
              <c:ext xmlns:c16="http://schemas.microsoft.com/office/drawing/2014/chart" uri="{C3380CC4-5D6E-409C-BE32-E72D297353CC}">
                <c16:uniqueId val="{00000005-A2B2-4DD1-9893-20005E42E9C6}"/>
              </c:ext>
            </c:extLst>
          </c:dPt>
          <c:dLbls>
            <c:dLbl>
              <c:idx val="0"/>
              <c:layout>
                <c:manualLayout>
                  <c:x val="1.9782393669633669E-3"/>
                  <c:y val="0.15047021943573671"/>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2B2-4DD1-9893-20005E42E9C6}"/>
                </c:ext>
              </c:extLst>
            </c:dLbl>
            <c:dLbl>
              <c:idx val="1"/>
              <c:layout>
                <c:manualLayout>
                  <c:x val="0"/>
                  <c:y val="8.3594566353187086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2B2-4DD1-9893-20005E42E9C6}"/>
                </c:ext>
              </c:extLst>
            </c:dLbl>
            <c:dLbl>
              <c:idx val="2"/>
              <c:layout>
                <c:manualLayout>
                  <c:x val="-1.4506921105874423E-16"/>
                  <c:y val="0.20898641588296768"/>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2B2-4DD1-9893-20005E42E9C6}"/>
                </c:ext>
              </c:extLst>
            </c:dLbl>
            <c:spPr>
              <a:noFill/>
              <a:ln>
                <a:noFill/>
              </a:ln>
              <a:effectLst/>
            </c:spPr>
            <c:txPr>
              <a:bodyPr rot="0" spcFirstLastPara="1" vertOverflow="ellipsis" vert="horz" wrap="square" lIns="38100" tIns="19050" rIns="38100" bIns="19050" anchor="ctr" anchorCtr="1">
                <a:spAutoFit/>
              </a:bodyPr>
              <a:lstStyle/>
              <a:p>
                <a:pPr>
                  <a:defRPr lang="en-US" sz="1400" b="0" i="0" u="none" strike="noStrike" kern="1200" baseline="0">
                    <a:solidFill>
                      <a:schemeClr val="dk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DataLabelsRange val="1"/>
                <c15:showLeaderLines val="1"/>
                <c15:leaderLines>
                  <c:spPr>
                    <a:ln w="9525">
                      <a:solidFill>
                        <a:schemeClr val="dk1">
                          <a:lumMod val="50000"/>
                          <a:lumOff val="50000"/>
                        </a:schemeClr>
                      </a:solidFill>
                    </a:ln>
                    <a:effectLst/>
                  </c:spPr>
                </c15:leaderLines>
              </c:ext>
            </c:extLst>
          </c:dLbls>
          <c:cat>
            <c:strRef>
              <c:f>Sheet1!$A$2:$A$4</c:f>
              <c:strCache>
                <c:ptCount val="3"/>
                <c:pt idx="0">
                  <c:v>Katcha</c:v>
                </c:pt>
                <c:pt idx="1">
                  <c:v>pucca</c:v>
                </c:pt>
                <c:pt idx="2">
                  <c:v>Semi pucca</c:v>
                </c:pt>
              </c:strCache>
            </c:strRef>
          </c:cat>
          <c:val>
            <c:numRef>
              <c:f>Sheet1!$B$2:$B$4</c:f>
              <c:numCache>
                <c:formatCode>0.00%</c:formatCode>
                <c:ptCount val="3"/>
                <c:pt idx="0">
                  <c:v>0.37800000000000195</c:v>
                </c:pt>
                <c:pt idx="1">
                  <c:v>0.10800000000000012</c:v>
                </c:pt>
                <c:pt idx="2">
                  <c:v>0.51400000000000001</c:v>
                </c:pt>
              </c:numCache>
            </c:numRef>
          </c:val>
          <c:extLst xmlns:c16r2="http://schemas.microsoft.com/office/drawing/2015/06/chart">
            <c:ext xmlns:c16="http://schemas.microsoft.com/office/drawing/2014/chart" uri="{C3380CC4-5D6E-409C-BE32-E72D297353CC}">
              <c16:uniqueId val="{00000006-A2B2-4DD1-9893-20005E42E9C6}"/>
            </c:ext>
          </c:extLst>
        </c:ser>
        <c:dLbls>
          <c:showVal val="1"/>
        </c:dLbls>
        <c:gapWidth val="65"/>
        <c:shape val="box"/>
        <c:axId val="186118144"/>
        <c:axId val="186119680"/>
        <c:axId val="185179648"/>
      </c:bar3DChart>
      <c:catAx>
        <c:axId val="186118144"/>
        <c:scaling>
          <c:orientation val="minMax"/>
        </c:scaling>
        <c:axPos val="b"/>
        <c:numFmt formatCode="General" sourceLinked="0"/>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lang="en-US" sz="1400" b="0" i="0" u="none" strike="noStrike" kern="1200" cap="all" baseline="0">
                <a:solidFill>
                  <a:schemeClr val="dk1">
                    <a:lumMod val="75000"/>
                    <a:lumOff val="25000"/>
                  </a:schemeClr>
                </a:solidFill>
                <a:latin typeface="+mn-lt"/>
                <a:ea typeface="+mn-ea"/>
                <a:cs typeface="+mn-cs"/>
              </a:defRPr>
            </a:pPr>
            <a:endParaRPr lang="en-US"/>
          </a:p>
        </c:txPr>
        <c:crossAx val="186119680"/>
        <c:crosses val="autoZero"/>
        <c:auto val="1"/>
        <c:lblAlgn val="ctr"/>
        <c:lblOffset val="100"/>
      </c:catAx>
      <c:valAx>
        <c:axId val="186119680"/>
        <c:scaling>
          <c:orientation val="minMax"/>
        </c:scaling>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lang="en-US" sz="1400" b="1" i="0" u="none" strike="noStrike" kern="1200" baseline="0">
                    <a:solidFill>
                      <a:schemeClr val="dk1">
                        <a:lumMod val="75000"/>
                        <a:lumOff val="25000"/>
                      </a:schemeClr>
                    </a:solidFill>
                    <a:latin typeface="+mn-lt"/>
                    <a:ea typeface="+mn-ea"/>
                    <a:cs typeface="+mn-cs"/>
                  </a:defRPr>
                </a:pPr>
                <a:r>
                  <a:rPr lang="en-US" sz="1400" dirty="0"/>
                  <a:t>house in(%)</a:t>
                </a:r>
              </a:p>
            </c:rich>
          </c:tx>
          <c:layout>
            <c:manualLayout>
              <c:xMode val="edge"/>
              <c:yMode val="edge"/>
              <c:x val="8.3244534857438088E-3"/>
              <c:y val="0.41873014365722094"/>
            </c:manualLayout>
          </c:layout>
          <c:spPr>
            <a:noFill/>
            <a:ln>
              <a:noFill/>
            </a:ln>
            <a:effectLst/>
          </c:spPr>
        </c:title>
        <c:numFmt formatCode="0.00%" sourceLinked="1"/>
        <c:majorTickMark val="none"/>
        <c:tickLblPos val="nextTo"/>
        <c:spPr>
          <a:noFill/>
          <a:ln>
            <a:noFill/>
          </a:ln>
          <a:effectLst/>
        </c:spPr>
        <c:txPr>
          <a:bodyPr rot="-60000000" spcFirstLastPara="1" vertOverflow="ellipsis" vert="horz" wrap="square" anchor="ctr" anchorCtr="1"/>
          <a:lstStyle/>
          <a:p>
            <a:pPr>
              <a:defRPr lang="en-US" sz="1400" b="0" i="0" u="none" strike="noStrike" kern="1200" baseline="0">
                <a:solidFill>
                  <a:schemeClr val="dk1">
                    <a:lumMod val="75000"/>
                    <a:lumOff val="25000"/>
                  </a:schemeClr>
                </a:solidFill>
                <a:latin typeface="+mn-lt"/>
                <a:ea typeface="+mn-ea"/>
                <a:cs typeface="+mn-cs"/>
              </a:defRPr>
            </a:pPr>
            <a:endParaRPr lang="en-US"/>
          </a:p>
        </c:txPr>
        <c:crossAx val="186118144"/>
        <c:crosses val="autoZero"/>
        <c:crossBetween val="between"/>
      </c:valAx>
      <c:serAx>
        <c:axId val="185179648"/>
        <c:scaling>
          <c:orientation val="minMax"/>
        </c:scaling>
        <c:delete val="1"/>
        <c:axPos val="b"/>
        <c:majorTickMark val="none"/>
        <c:tickLblPos val="nextTo"/>
        <c:crossAx val="186119680"/>
        <c:crosses val="autoZero"/>
      </c:serAx>
      <c:spPr>
        <a:noFill/>
        <a:ln>
          <a:noFill/>
        </a:ln>
        <a:effectLst/>
      </c:spPr>
    </c:plotArea>
    <c:plotVisOnly val="1"/>
    <c:dispBlanksAs val="gap"/>
  </c:chart>
  <c:spPr>
    <a:solidFill>
      <a:schemeClr val="accent3">
        <a:lumMod val="20000"/>
        <a:lumOff val="80000"/>
      </a:schemeClr>
    </a:solidFill>
    <a:ln w="9525" cap="flat" cmpd="sng" algn="ctr">
      <a:solidFill>
        <a:schemeClr val="tx1"/>
      </a:solidFill>
      <a:round/>
    </a:ln>
    <a:effectLst/>
  </c:spPr>
  <c:txPr>
    <a:bodyPr/>
    <a:lstStyle/>
    <a:p>
      <a:pPr>
        <a:defRPr/>
      </a:pPr>
      <a:endParaRPr lang="en-US"/>
    </a:p>
  </c:txPr>
  <c:externalData r:id="rId1"/>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590EFA-8629-49F7-B411-32B8ECF59CAE}"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ABBB9286-AF87-4363-A8DC-9C29E7451C94}">
      <dgm:prSet custT="1"/>
      <dgm:spPr/>
      <dgm:t>
        <a:bodyPr/>
        <a:lstStyle/>
        <a:p>
          <a:r>
            <a:rPr lang="en-US" sz="2400" b="0" dirty="0"/>
            <a:t>The aim and objectives of the present study area are as follows-</a:t>
          </a:r>
        </a:p>
      </dgm:t>
    </dgm:pt>
    <dgm:pt modelId="{E2C85C57-36B9-4DA8-A8FE-D88AA50ACFA2}" type="parTrans" cxnId="{FC877F86-24C4-464F-9B97-0C6D26A4D09D}">
      <dgm:prSet/>
      <dgm:spPr/>
      <dgm:t>
        <a:bodyPr/>
        <a:lstStyle/>
        <a:p>
          <a:endParaRPr lang="en-US"/>
        </a:p>
      </dgm:t>
    </dgm:pt>
    <dgm:pt modelId="{E511A040-0FB7-46FA-ABC5-3CC67F4EC772}" type="sibTrans" cxnId="{FC877F86-24C4-464F-9B97-0C6D26A4D09D}">
      <dgm:prSet/>
      <dgm:spPr/>
      <dgm:t>
        <a:bodyPr/>
        <a:lstStyle/>
        <a:p>
          <a:endParaRPr lang="en-US"/>
        </a:p>
      </dgm:t>
    </dgm:pt>
    <dgm:pt modelId="{42A4075C-645A-48B4-B259-4A16EFD7E45E}">
      <dgm:prSet custT="1"/>
      <dgm:spPr/>
      <dgm:t>
        <a:bodyPr/>
        <a:lstStyle/>
        <a:p>
          <a:r>
            <a:rPr lang="en-US" sz="1800" b="0" dirty="0"/>
            <a:t>To study how the underlying geology reflects the land form pattern of the study area.</a:t>
          </a:r>
        </a:p>
      </dgm:t>
    </dgm:pt>
    <dgm:pt modelId="{E7CD2438-62AE-4601-A0DF-7FAF71563376}" type="parTrans" cxnId="{F02FEAB5-B14E-4E76-9183-4F6007A8C98F}">
      <dgm:prSet/>
      <dgm:spPr/>
      <dgm:t>
        <a:bodyPr/>
        <a:lstStyle/>
        <a:p>
          <a:endParaRPr lang="en-US"/>
        </a:p>
      </dgm:t>
    </dgm:pt>
    <dgm:pt modelId="{228F49A1-5330-4918-AE17-D466B3C23071}" type="sibTrans" cxnId="{F02FEAB5-B14E-4E76-9183-4F6007A8C98F}">
      <dgm:prSet/>
      <dgm:spPr/>
      <dgm:t>
        <a:bodyPr/>
        <a:lstStyle/>
        <a:p>
          <a:endParaRPr lang="en-US"/>
        </a:p>
      </dgm:t>
    </dgm:pt>
    <dgm:pt modelId="{063BB1BF-3B1B-42F9-B796-827E34107937}">
      <dgm:prSet custT="1"/>
      <dgm:spPr/>
      <dgm:t>
        <a:bodyPr/>
        <a:lstStyle/>
        <a:p>
          <a:r>
            <a:rPr lang="en-US" sz="1800" b="0" dirty="0"/>
            <a:t>To understand the elements of the physical environment of the study area in regard to the physiographic, drainage, climate and soil.</a:t>
          </a:r>
        </a:p>
      </dgm:t>
    </dgm:pt>
    <dgm:pt modelId="{832F0D0E-C282-4FB6-8B1F-14E71F8B5B2F}" type="parTrans" cxnId="{13C43004-F37D-4113-9897-DB10D6AA3BF7}">
      <dgm:prSet/>
      <dgm:spPr/>
      <dgm:t>
        <a:bodyPr/>
        <a:lstStyle/>
        <a:p>
          <a:endParaRPr lang="en-US"/>
        </a:p>
      </dgm:t>
    </dgm:pt>
    <dgm:pt modelId="{6ED77C69-C095-4F9D-AD63-9B3DFA8B0F55}" type="sibTrans" cxnId="{13C43004-F37D-4113-9897-DB10D6AA3BF7}">
      <dgm:prSet/>
      <dgm:spPr/>
      <dgm:t>
        <a:bodyPr/>
        <a:lstStyle/>
        <a:p>
          <a:endParaRPr lang="en-US"/>
        </a:p>
      </dgm:t>
    </dgm:pt>
    <dgm:pt modelId="{63432BE5-B5BF-473A-883F-12A0D73AC19D}">
      <dgm:prSet custT="1"/>
      <dgm:spPr/>
      <dgm:t>
        <a:bodyPr/>
        <a:lstStyle/>
        <a:p>
          <a:r>
            <a:rPr lang="en-US" sz="1800" b="0" dirty="0"/>
            <a:t>To find out the nature of plot to plot land-use and any seasonal changing pattern of the study area. </a:t>
          </a:r>
        </a:p>
      </dgm:t>
    </dgm:pt>
    <dgm:pt modelId="{1A9C7501-DF26-40B6-98E1-58A45A723F7C}" type="parTrans" cxnId="{98C63CE0-9AE0-4CFD-89C9-ADB8A7C198C0}">
      <dgm:prSet/>
      <dgm:spPr/>
      <dgm:t>
        <a:bodyPr/>
        <a:lstStyle/>
        <a:p>
          <a:endParaRPr lang="en-US"/>
        </a:p>
      </dgm:t>
    </dgm:pt>
    <dgm:pt modelId="{4F46D9FD-7835-4D5D-80EE-BB5916713A05}" type="sibTrans" cxnId="{98C63CE0-9AE0-4CFD-89C9-ADB8A7C198C0}">
      <dgm:prSet/>
      <dgm:spPr/>
      <dgm:t>
        <a:bodyPr/>
        <a:lstStyle/>
        <a:p>
          <a:endParaRPr lang="en-US"/>
        </a:p>
      </dgm:t>
    </dgm:pt>
    <dgm:pt modelId="{E71DF03A-9F68-4562-80CB-ECB6032FF272}">
      <dgm:prSet custT="1"/>
      <dgm:spPr/>
      <dgm:t>
        <a:bodyPr/>
        <a:lstStyle/>
        <a:p>
          <a:r>
            <a:rPr lang="en-US" sz="1800" b="0" dirty="0"/>
            <a:t>To examine the relation between topography and land-use, climatic and agriculture, as well as soil pH and land-use, sex ratio and marital status with age sex structure and also health status.</a:t>
          </a:r>
        </a:p>
      </dgm:t>
    </dgm:pt>
    <dgm:pt modelId="{41FF57E3-F05C-488B-B8D4-95E3C84D4D9E}" type="parTrans" cxnId="{527B4BB8-EC31-4CEB-8599-0D0A31D7E1DD}">
      <dgm:prSet/>
      <dgm:spPr/>
      <dgm:t>
        <a:bodyPr/>
        <a:lstStyle/>
        <a:p>
          <a:endParaRPr lang="en-US"/>
        </a:p>
      </dgm:t>
    </dgm:pt>
    <dgm:pt modelId="{00D76B0A-ECB2-464D-A0C3-9186F3AE8ECA}" type="sibTrans" cxnId="{527B4BB8-EC31-4CEB-8599-0D0A31D7E1DD}">
      <dgm:prSet/>
      <dgm:spPr/>
      <dgm:t>
        <a:bodyPr/>
        <a:lstStyle/>
        <a:p>
          <a:endParaRPr lang="en-US"/>
        </a:p>
      </dgm:t>
    </dgm:pt>
    <dgm:pt modelId="{0862E65B-996B-4732-8648-58C8B103E3D0}">
      <dgm:prSet custT="1"/>
      <dgm:spPr/>
      <dgm:t>
        <a:bodyPr/>
        <a:lstStyle/>
        <a:p>
          <a:r>
            <a:rPr lang="en-US" sz="1800" b="0"/>
            <a:t>To analysis the occupational structure of the people and the temporal changes if any.</a:t>
          </a:r>
        </a:p>
      </dgm:t>
    </dgm:pt>
    <dgm:pt modelId="{8AEB8D8F-D5B2-45B9-B532-CFBB34CE579B}" type="parTrans" cxnId="{FAF726CC-1ED0-4511-957B-905F0EF65212}">
      <dgm:prSet/>
      <dgm:spPr/>
      <dgm:t>
        <a:bodyPr/>
        <a:lstStyle/>
        <a:p>
          <a:endParaRPr lang="en-US"/>
        </a:p>
      </dgm:t>
    </dgm:pt>
    <dgm:pt modelId="{546D0EFE-F1E6-44A7-B17D-D3BBE8E8F8DA}" type="sibTrans" cxnId="{FAF726CC-1ED0-4511-957B-905F0EF65212}">
      <dgm:prSet/>
      <dgm:spPr/>
      <dgm:t>
        <a:bodyPr/>
        <a:lstStyle/>
        <a:p>
          <a:endParaRPr lang="en-US"/>
        </a:p>
      </dgm:t>
    </dgm:pt>
    <dgm:pt modelId="{AE83F12B-93A3-4E43-9B56-8555D3E89780}">
      <dgm:prSet custT="1"/>
      <dgm:spPr/>
      <dgm:t>
        <a:bodyPr/>
        <a:lstStyle/>
        <a:p>
          <a:r>
            <a:rPr lang="en-US" sz="1800" b="0" dirty="0"/>
            <a:t>To estimate the pattern of literacy among the people of the study area.</a:t>
          </a:r>
        </a:p>
      </dgm:t>
    </dgm:pt>
    <dgm:pt modelId="{1651C675-4545-4D08-8122-B222F38E64F7}" type="parTrans" cxnId="{964DFD6C-0CAC-49E5-B6E6-3F05A013D9F5}">
      <dgm:prSet/>
      <dgm:spPr/>
      <dgm:t>
        <a:bodyPr/>
        <a:lstStyle/>
        <a:p>
          <a:endParaRPr lang="en-US"/>
        </a:p>
      </dgm:t>
    </dgm:pt>
    <dgm:pt modelId="{39D78757-F025-411D-97CC-0858B4E845AD}" type="sibTrans" cxnId="{964DFD6C-0CAC-49E5-B6E6-3F05A013D9F5}">
      <dgm:prSet/>
      <dgm:spPr/>
      <dgm:t>
        <a:bodyPr/>
        <a:lstStyle/>
        <a:p>
          <a:endParaRPr lang="en-US"/>
        </a:p>
      </dgm:t>
    </dgm:pt>
    <dgm:pt modelId="{22C14FD0-18D4-4B52-A73A-005F87AF7756}">
      <dgm:prSet custT="1"/>
      <dgm:spPr/>
      <dgm:t>
        <a:bodyPr/>
        <a:lstStyle/>
        <a:p>
          <a:r>
            <a:rPr lang="en-US" sz="1800" b="0" dirty="0"/>
            <a:t>To analysis the housing condition and energy consumption and disposal of waste materials.</a:t>
          </a:r>
        </a:p>
      </dgm:t>
    </dgm:pt>
    <dgm:pt modelId="{68F0296F-6D78-4AB6-BE8D-8ACC599FA156}" type="parTrans" cxnId="{00F79041-690C-46DC-96A8-43D24E2B60F3}">
      <dgm:prSet/>
      <dgm:spPr/>
      <dgm:t>
        <a:bodyPr/>
        <a:lstStyle/>
        <a:p>
          <a:endParaRPr lang="en-US"/>
        </a:p>
      </dgm:t>
    </dgm:pt>
    <dgm:pt modelId="{ACF4CB4D-089D-4F8D-9FBA-A21364EE790B}" type="sibTrans" cxnId="{00F79041-690C-46DC-96A8-43D24E2B60F3}">
      <dgm:prSet/>
      <dgm:spPr/>
      <dgm:t>
        <a:bodyPr/>
        <a:lstStyle/>
        <a:p>
          <a:endParaRPr lang="en-US"/>
        </a:p>
      </dgm:t>
    </dgm:pt>
    <dgm:pt modelId="{1184A223-E303-4DA7-89FC-3E0A95FA1631}">
      <dgm:prSet custT="1"/>
      <dgm:spPr/>
      <dgm:t>
        <a:bodyPr/>
        <a:lstStyle/>
        <a:p>
          <a:r>
            <a:rPr lang="en-US" sz="1800" b="0"/>
            <a:t>To understand and explain the condition of the economy with returns to agriculture, industry, trade and commerce.</a:t>
          </a:r>
        </a:p>
      </dgm:t>
    </dgm:pt>
    <dgm:pt modelId="{4EB228CF-17A1-4294-BFDA-322AFA67359D}" type="parTrans" cxnId="{D1EA487D-CD35-49F3-B81A-479481489E6A}">
      <dgm:prSet/>
      <dgm:spPr/>
      <dgm:t>
        <a:bodyPr/>
        <a:lstStyle/>
        <a:p>
          <a:endParaRPr lang="en-US"/>
        </a:p>
      </dgm:t>
    </dgm:pt>
    <dgm:pt modelId="{EF9F3AED-CD66-4960-9BD9-C77FB8395852}" type="sibTrans" cxnId="{D1EA487D-CD35-49F3-B81A-479481489E6A}">
      <dgm:prSet/>
      <dgm:spPr/>
      <dgm:t>
        <a:bodyPr/>
        <a:lstStyle/>
        <a:p>
          <a:endParaRPr lang="en-US"/>
        </a:p>
      </dgm:t>
    </dgm:pt>
    <dgm:pt modelId="{CFFA7364-1CD7-4487-A071-90A989510D63}">
      <dgm:prSet custT="1"/>
      <dgm:spPr/>
      <dgm:t>
        <a:bodyPr/>
        <a:lstStyle/>
        <a:p>
          <a:r>
            <a:rPr lang="en-US" sz="1800" b="0" dirty="0"/>
            <a:t>To obtain on idea and to find out the physical, social and economic problems due to coastal environment as well as present coastal hazards. </a:t>
          </a:r>
        </a:p>
      </dgm:t>
    </dgm:pt>
    <dgm:pt modelId="{11F18683-D328-46DC-8897-3C83178A7987}" type="parTrans" cxnId="{F5DE0776-3CC7-4FDE-9D69-14ED1FE894BC}">
      <dgm:prSet/>
      <dgm:spPr/>
      <dgm:t>
        <a:bodyPr/>
        <a:lstStyle/>
        <a:p>
          <a:endParaRPr lang="en-US"/>
        </a:p>
      </dgm:t>
    </dgm:pt>
    <dgm:pt modelId="{4F836CF7-B008-40F1-A103-021C82DC6F69}" type="sibTrans" cxnId="{F5DE0776-3CC7-4FDE-9D69-14ED1FE894BC}">
      <dgm:prSet/>
      <dgm:spPr/>
      <dgm:t>
        <a:bodyPr/>
        <a:lstStyle/>
        <a:p>
          <a:endParaRPr lang="en-US"/>
        </a:p>
      </dgm:t>
    </dgm:pt>
    <dgm:pt modelId="{156F7E40-9CD9-4BFB-B094-2B761D1C9931}">
      <dgm:prSet custT="1"/>
      <dgm:spPr/>
      <dgm:t>
        <a:bodyPr/>
        <a:lstStyle/>
        <a:p>
          <a:r>
            <a:rPr lang="en-US" sz="1800" b="0" dirty="0"/>
            <a:t>To suggest remedial measures for rising physical, social and economic problem by effect of coastal hazard.  </a:t>
          </a:r>
        </a:p>
      </dgm:t>
    </dgm:pt>
    <dgm:pt modelId="{38269B84-6431-49AB-AD60-9AD94A6F61C4}" type="parTrans" cxnId="{94CB8EE6-E490-4228-95E9-2CE0FA0A2CC7}">
      <dgm:prSet/>
      <dgm:spPr/>
      <dgm:t>
        <a:bodyPr/>
        <a:lstStyle/>
        <a:p>
          <a:endParaRPr lang="en-US"/>
        </a:p>
      </dgm:t>
    </dgm:pt>
    <dgm:pt modelId="{72472D64-4ABE-482F-8266-668CA8E2F53D}" type="sibTrans" cxnId="{94CB8EE6-E490-4228-95E9-2CE0FA0A2CC7}">
      <dgm:prSet/>
      <dgm:spPr/>
      <dgm:t>
        <a:bodyPr/>
        <a:lstStyle/>
        <a:p>
          <a:endParaRPr lang="en-US"/>
        </a:p>
      </dgm:t>
    </dgm:pt>
    <dgm:pt modelId="{954872FF-9D2E-4682-9210-38053C14373C}">
      <dgm:prSet custT="1"/>
      <dgm:spPr/>
      <dgm:t>
        <a:bodyPr/>
        <a:lstStyle/>
        <a:p>
          <a:r>
            <a:rPr lang="en-US" sz="1800" b="0" dirty="0"/>
            <a:t>Thus the field report might help in the planning process of the area under study.</a:t>
          </a:r>
        </a:p>
      </dgm:t>
    </dgm:pt>
    <dgm:pt modelId="{A96C5A09-649A-4395-A128-359459EA078B}" type="parTrans" cxnId="{4A0227C4-4311-494D-B9D8-5465C770D108}">
      <dgm:prSet/>
      <dgm:spPr/>
      <dgm:t>
        <a:bodyPr/>
        <a:lstStyle/>
        <a:p>
          <a:endParaRPr lang="en-US"/>
        </a:p>
      </dgm:t>
    </dgm:pt>
    <dgm:pt modelId="{EA1327D2-5B75-4D2A-ABC2-B8A7F0F8138E}" type="sibTrans" cxnId="{4A0227C4-4311-494D-B9D8-5465C770D108}">
      <dgm:prSet/>
      <dgm:spPr/>
      <dgm:t>
        <a:bodyPr/>
        <a:lstStyle/>
        <a:p>
          <a:endParaRPr lang="en-US"/>
        </a:p>
      </dgm:t>
    </dgm:pt>
    <dgm:pt modelId="{B5AA4BFF-B89D-48F6-89F7-13B55136A760}" type="pres">
      <dgm:prSet presAssocID="{1C590EFA-8629-49F7-B411-32B8ECF59CAE}" presName="cycle" presStyleCnt="0">
        <dgm:presLayoutVars>
          <dgm:dir/>
          <dgm:resizeHandles val="exact"/>
        </dgm:presLayoutVars>
      </dgm:prSet>
      <dgm:spPr/>
      <dgm:t>
        <a:bodyPr/>
        <a:lstStyle/>
        <a:p>
          <a:endParaRPr lang="en-IN"/>
        </a:p>
      </dgm:t>
    </dgm:pt>
    <dgm:pt modelId="{EEC84891-1635-4615-99B6-E9D2B073DFF7}" type="pres">
      <dgm:prSet presAssocID="{ABBB9286-AF87-4363-A8DC-9C29E7451C94}" presName="node" presStyleLbl="revTx" presStyleIdx="0" presStyleCnt="1" custScaleX="128923">
        <dgm:presLayoutVars>
          <dgm:bulletEnabled val="1"/>
        </dgm:presLayoutVars>
      </dgm:prSet>
      <dgm:spPr/>
      <dgm:t>
        <a:bodyPr/>
        <a:lstStyle/>
        <a:p>
          <a:endParaRPr lang="en-IN"/>
        </a:p>
      </dgm:t>
    </dgm:pt>
  </dgm:ptLst>
  <dgm:cxnLst>
    <dgm:cxn modelId="{F09127FD-B78A-4676-86FF-B26865015819}" type="presOf" srcId="{1C590EFA-8629-49F7-B411-32B8ECF59CAE}" destId="{B5AA4BFF-B89D-48F6-89F7-13B55136A760}" srcOrd="0" destOrd="0" presId="urn:microsoft.com/office/officeart/2005/8/layout/cycle1"/>
    <dgm:cxn modelId="{AF937E3B-F048-40C0-A50F-6ED801E678AC}" type="presOf" srcId="{AE83F12B-93A3-4E43-9B56-8555D3E89780}" destId="{EEC84891-1635-4615-99B6-E9D2B073DFF7}" srcOrd="0" destOrd="6" presId="urn:microsoft.com/office/officeart/2005/8/layout/cycle1"/>
    <dgm:cxn modelId="{4A0227C4-4311-494D-B9D8-5465C770D108}" srcId="{ABBB9286-AF87-4363-A8DC-9C29E7451C94}" destId="{954872FF-9D2E-4682-9210-38053C14373C}" srcOrd="10" destOrd="0" parTransId="{A96C5A09-649A-4395-A128-359459EA078B}" sibTransId="{EA1327D2-5B75-4D2A-ABC2-B8A7F0F8138E}"/>
    <dgm:cxn modelId="{94CB8EE6-E490-4228-95E9-2CE0FA0A2CC7}" srcId="{ABBB9286-AF87-4363-A8DC-9C29E7451C94}" destId="{156F7E40-9CD9-4BFB-B094-2B761D1C9931}" srcOrd="9" destOrd="0" parTransId="{38269B84-6431-49AB-AD60-9AD94A6F61C4}" sibTransId="{72472D64-4ABE-482F-8266-668CA8E2F53D}"/>
    <dgm:cxn modelId="{00F79041-690C-46DC-96A8-43D24E2B60F3}" srcId="{ABBB9286-AF87-4363-A8DC-9C29E7451C94}" destId="{22C14FD0-18D4-4B52-A73A-005F87AF7756}" srcOrd="6" destOrd="0" parTransId="{68F0296F-6D78-4AB6-BE8D-8ACC599FA156}" sibTransId="{ACF4CB4D-089D-4F8D-9FBA-A21364EE790B}"/>
    <dgm:cxn modelId="{FAF726CC-1ED0-4511-957B-905F0EF65212}" srcId="{ABBB9286-AF87-4363-A8DC-9C29E7451C94}" destId="{0862E65B-996B-4732-8648-58C8B103E3D0}" srcOrd="4" destOrd="0" parTransId="{8AEB8D8F-D5B2-45B9-B532-CFBB34CE579B}" sibTransId="{546D0EFE-F1E6-44A7-B17D-D3BBE8E8F8DA}"/>
    <dgm:cxn modelId="{13C43004-F37D-4113-9897-DB10D6AA3BF7}" srcId="{ABBB9286-AF87-4363-A8DC-9C29E7451C94}" destId="{063BB1BF-3B1B-42F9-B796-827E34107937}" srcOrd="1" destOrd="0" parTransId="{832F0D0E-C282-4FB6-8B1F-14E71F8B5B2F}" sibTransId="{6ED77C69-C095-4F9D-AD63-9B3DFA8B0F55}"/>
    <dgm:cxn modelId="{98C63CE0-9AE0-4CFD-89C9-ADB8A7C198C0}" srcId="{ABBB9286-AF87-4363-A8DC-9C29E7451C94}" destId="{63432BE5-B5BF-473A-883F-12A0D73AC19D}" srcOrd="2" destOrd="0" parTransId="{1A9C7501-DF26-40B6-98E1-58A45A723F7C}" sibTransId="{4F46D9FD-7835-4D5D-80EE-BB5916713A05}"/>
    <dgm:cxn modelId="{2D5B3435-0A68-4D04-A89D-CE0392D3DA63}" type="presOf" srcId="{063BB1BF-3B1B-42F9-B796-827E34107937}" destId="{EEC84891-1635-4615-99B6-E9D2B073DFF7}" srcOrd="0" destOrd="2" presId="urn:microsoft.com/office/officeart/2005/8/layout/cycle1"/>
    <dgm:cxn modelId="{406C38B6-18B1-44FC-813A-E17EEFD75BE7}" type="presOf" srcId="{E71DF03A-9F68-4562-80CB-ECB6032FF272}" destId="{EEC84891-1635-4615-99B6-E9D2B073DFF7}" srcOrd="0" destOrd="4" presId="urn:microsoft.com/office/officeart/2005/8/layout/cycle1"/>
    <dgm:cxn modelId="{76AC818F-791A-45B7-B807-3CC3CF87301E}" type="presOf" srcId="{156F7E40-9CD9-4BFB-B094-2B761D1C9931}" destId="{EEC84891-1635-4615-99B6-E9D2B073DFF7}" srcOrd="0" destOrd="10" presId="urn:microsoft.com/office/officeart/2005/8/layout/cycle1"/>
    <dgm:cxn modelId="{3963AD44-CA39-46D4-9B24-FAB2102C9D78}" type="presOf" srcId="{ABBB9286-AF87-4363-A8DC-9C29E7451C94}" destId="{EEC84891-1635-4615-99B6-E9D2B073DFF7}" srcOrd="0" destOrd="0" presId="urn:microsoft.com/office/officeart/2005/8/layout/cycle1"/>
    <dgm:cxn modelId="{072C181B-402F-46F2-8E25-4B5DA6EAD465}" type="presOf" srcId="{22C14FD0-18D4-4B52-A73A-005F87AF7756}" destId="{EEC84891-1635-4615-99B6-E9D2B073DFF7}" srcOrd="0" destOrd="7" presId="urn:microsoft.com/office/officeart/2005/8/layout/cycle1"/>
    <dgm:cxn modelId="{22E0E17E-D934-4B4B-AE1C-08285BDDCE9C}" type="presOf" srcId="{63432BE5-B5BF-473A-883F-12A0D73AC19D}" destId="{EEC84891-1635-4615-99B6-E9D2B073DFF7}" srcOrd="0" destOrd="3" presId="urn:microsoft.com/office/officeart/2005/8/layout/cycle1"/>
    <dgm:cxn modelId="{C5F73A57-6C04-4555-8F4E-0E54D396023C}" type="presOf" srcId="{CFFA7364-1CD7-4487-A071-90A989510D63}" destId="{EEC84891-1635-4615-99B6-E9D2B073DFF7}" srcOrd="0" destOrd="9" presId="urn:microsoft.com/office/officeart/2005/8/layout/cycle1"/>
    <dgm:cxn modelId="{1B28CC48-65C6-42E0-A731-2C449743D57E}" type="presOf" srcId="{42A4075C-645A-48B4-B259-4A16EFD7E45E}" destId="{EEC84891-1635-4615-99B6-E9D2B073DFF7}" srcOrd="0" destOrd="1" presId="urn:microsoft.com/office/officeart/2005/8/layout/cycle1"/>
    <dgm:cxn modelId="{F5DE0776-3CC7-4FDE-9D69-14ED1FE894BC}" srcId="{ABBB9286-AF87-4363-A8DC-9C29E7451C94}" destId="{CFFA7364-1CD7-4487-A071-90A989510D63}" srcOrd="8" destOrd="0" parTransId="{11F18683-D328-46DC-8897-3C83178A7987}" sibTransId="{4F836CF7-B008-40F1-A103-021C82DC6F69}"/>
    <dgm:cxn modelId="{964DFD6C-0CAC-49E5-B6E6-3F05A013D9F5}" srcId="{ABBB9286-AF87-4363-A8DC-9C29E7451C94}" destId="{AE83F12B-93A3-4E43-9B56-8555D3E89780}" srcOrd="5" destOrd="0" parTransId="{1651C675-4545-4D08-8122-B222F38E64F7}" sibTransId="{39D78757-F025-411D-97CC-0858B4E845AD}"/>
    <dgm:cxn modelId="{84337535-E657-47A1-890E-CEC12A4786BC}" type="presOf" srcId="{1184A223-E303-4DA7-89FC-3E0A95FA1631}" destId="{EEC84891-1635-4615-99B6-E9D2B073DFF7}" srcOrd="0" destOrd="8" presId="urn:microsoft.com/office/officeart/2005/8/layout/cycle1"/>
    <dgm:cxn modelId="{527B4BB8-EC31-4CEB-8599-0D0A31D7E1DD}" srcId="{ABBB9286-AF87-4363-A8DC-9C29E7451C94}" destId="{E71DF03A-9F68-4562-80CB-ECB6032FF272}" srcOrd="3" destOrd="0" parTransId="{41FF57E3-F05C-488B-B8D4-95E3C84D4D9E}" sibTransId="{00D76B0A-ECB2-464D-A0C3-9186F3AE8ECA}"/>
    <dgm:cxn modelId="{F02FEAB5-B14E-4E76-9183-4F6007A8C98F}" srcId="{ABBB9286-AF87-4363-A8DC-9C29E7451C94}" destId="{42A4075C-645A-48B4-B259-4A16EFD7E45E}" srcOrd="0" destOrd="0" parTransId="{E7CD2438-62AE-4601-A0DF-7FAF71563376}" sibTransId="{228F49A1-5330-4918-AE17-D466B3C23071}"/>
    <dgm:cxn modelId="{FC877F86-24C4-464F-9B97-0C6D26A4D09D}" srcId="{1C590EFA-8629-49F7-B411-32B8ECF59CAE}" destId="{ABBB9286-AF87-4363-A8DC-9C29E7451C94}" srcOrd="0" destOrd="0" parTransId="{E2C85C57-36B9-4DA8-A8FE-D88AA50ACFA2}" sibTransId="{E511A040-0FB7-46FA-ABC5-3CC67F4EC772}"/>
    <dgm:cxn modelId="{EF7773D9-685E-46B9-9802-9C2DC7FEF8B2}" type="presOf" srcId="{954872FF-9D2E-4682-9210-38053C14373C}" destId="{EEC84891-1635-4615-99B6-E9D2B073DFF7}" srcOrd="0" destOrd="11" presId="urn:microsoft.com/office/officeart/2005/8/layout/cycle1"/>
    <dgm:cxn modelId="{F76C0975-1589-42BD-961C-2F2D34BC8713}" type="presOf" srcId="{0862E65B-996B-4732-8648-58C8B103E3D0}" destId="{EEC84891-1635-4615-99B6-E9D2B073DFF7}" srcOrd="0" destOrd="5" presId="urn:microsoft.com/office/officeart/2005/8/layout/cycle1"/>
    <dgm:cxn modelId="{D1EA487D-CD35-49F3-B81A-479481489E6A}" srcId="{ABBB9286-AF87-4363-A8DC-9C29E7451C94}" destId="{1184A223-E303-4DA7-89FC-3E0A95FA1631}" srcOrd="7" destOrd="0" parTransId="{4EB228CF-17A1-4294-BFDA-322AFA67359D}" sibTransId="{EF9F3AED-CD66-4960-9BD9-C77FB8395852}"/>
    <dgm:cxn modelId="{6E935D94-0FB1-4796-A84E-946064CD0309}" type="presParOf" srcId="{B5AA4BFF-B89D-48F6-89F7-13B55136A760}" destId="{EEC84891-1635-4615-99B6-E9D2B073DFF7}" srcOrd="0" destOrd="0" presId="urn:microsoft.com/office/officeart/2005/8/layout/cycle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74DB3B-6CF0-420F-9B2B-D158AFE31FE7}" type="doc">
      <dgm:prSet loTypeId="urn:microsoft.com/office/officeart/2005/8/layout/default#1" loCatId="list" qsTypeId="urn:microsoft.com/office/officeart/2005/8/quickstyle/simple1" qsCatId="simple" csTypeId="urn:microsoft.com/office/officeart/2005/8/colors/colorful5" csCatId="colorful"/>
      <dgm:spPr/>
      <dgm:t>
        <a:bodyPr/>
        <a:lstStyle/>
        <a:p>
          <a:endParaRPr lang="en-US"/>
        </a:p>
      </dgm:t>
    </dgm:pt>
    <dgm:pt modelId="{13D6E1B8-6A67-476C-8770-0887F3FF49B0}">
      <dgm:prSet/>
      <dgm:spPr/>
      <dgm:t>
        <a:bodyPr/>
        <a:lstStyle/>
        <a:p>
          <a:r>
            <a:rPr lang="en-US"/>
            <a:t>In case of our study area there may be suggested different management strategies for reduced by rising problem</a:t>
          </a:r>
        </a:p>
      </dgm:t>
    </dgm:pt>
    <dgm:pt modelId="{A0FC7430-52D4-4459-9713-B895868FCF25}" type="parTrans" cxnId="{F92FC067-C104-4FB5-91E7-55503615DA95}">
      <dgm:prSet/>
      <dgm:spPr/>
      <dgm:t>
        <a:bodyPr/>
        <a:lstStyle/>
        <a:p>
          <a:endParaRPr lang="en-US"/>
        </a:p>
      </dgm:t>
    </dgm:pt>
    <dgm:pt modelId="{B953D33D-C420-4692-903A-E58EE162110B}" type="sibTrans" cxnId="{F92FC067-C104-4FB5-91E7-55503615DA95}">
      <dgm:prSet/>
      <dgm:spPr/>
      <dgm:t>
        <a:bodyPr/>
        <a:lstStyle/>
        <a:p>
          <a:endParaRPr lang="en-US"/>
        </a:p>
      </dgm:t>
    </dgm:pt>
    <dgm:pt modelId="{DEF2F2C2-F635-4EB5-97E1-760EDEEECE39}">
      <dgm:prSet/>
      <dgm:spPr/>
      <dgm:t>
        <a:bodyPr/>
        <a:lstStyle/>
        <a:p>
          <a:r>
            <a:rPr lang="en-US"/>
            <a:t>This strategies are given below-</a:t>
          </a:r>
        </a:p>
      </dgm:t>
    </dgm:pt>
    <dgm:pt modelId="{2D0FBC4E-4CEB-4254-820C-211DA180BBE4}" type="parTrans" cxnId="{9CDCCC5F-E904-4720-AF77-314397848A01}">
      <dgm:prSet/>
      <dgm:spPr/>
      <dgm:t>
        <a:bodyPr/>
        <a:lstStyle/>
        <a:p>
          <a:endParaRPr lang="en-US"/>
        </a:p>
      </dgm:t>
    </dgm:pt>
    <dgm:pt modelId="{847E1349-B872-4652-A221-3FB4B39B877D}" type="sibTrans" cxnId="{9CDCCC5F-E904-4720-AF77-314397848A01}">
      <dgm:prSet/>
      <dgm:spPr/>
      <dgm:t>
        <a:bodyPr/>
        <a:lstStyle/>
        <a:p>
          <a:endParaRPr lang="en-US"/>
        </a:p>
      </dgm:t>
    </dgm:pt>
    <dgm:pt modelId="{4D80B92A-A581-441A-AF87-C63986DE6723}">
      <dgm:prSet/>
      <dgm:spPr/>
      <dgm:t>
        <a:bodyPr/>
        <a:lstStyle/>
        <a:p>
          <a:r>
            <a:rPr lang="en-US" dirty="0"/>
            <a:t>To control soil erosion for favorable environment of agriculture.</a:t>
          </a:r>
        </a:p>
      </dgm:t>
    </dgm:pt>
    <dgm:pt modelId="{2B6147EC-7F3A-4F4B-A2F0-EBDA97462359}" type="parTrans" cxnId="{2460728D-16CD-4113-B9C6-C77AB2AE16A2}">
      <dgm:prSet/>
      <dgm:spPr/>
      <dgm:t>
        <a:bodyPr/>
        <a:lstStyle/>
        <a:p>
          <a:endParaRPr lang="en-US"/>
        </a:p>
      </dgm:t>
    </dgm:pt>
    <dgm:pt modelId="{228563AC-4771-4A34-969C-EEC2E514618E}" type="sibTrans" cxnId="{2460728D-16CD-4113-B9C6-C77AB2AE16A2}">
      <dgm:prSet/>
      <dgm:spPr/>
      <dgm:t>
        <a:bodyPr/>
        <a:lstStyle/>
        <a:p>
          <a:endParaRPr lang="en-US"/>
        </a:p>
      </dgm:t>
    </dgm:pt>
    <dgm:pt modelId="{28665A57-AB61-40D0-AA07-0086D60D186A}">
      <dgm:prSet/>
      <dgm:spPr/>
      <dgm:t>
        <a:bodyPr/>
        <a:lstStyle/>
        <a:p>
          <a:r>
            <a:rPr lang="en-US"/>
            <a:t>Take some strategies for controlled of flood.</a:t>
          </a:r>
        </a:p>
      </dgm:t>
    </dgm:pt>
    <dgm:pt modelId="{2D713A07-6E7A-407A-A438-F5239B432379}" type="parTrans" cxnId="{39F8C9F2-4570-4A03-9D94-2A2DA7A608C6}">
      <dgm:prSet/>
      <dgm:spPr/>
      <dgm:t>
        <a:bodyPr/>
        <a:lstStyle/>
        <a:p>
          <a:endParaRPr lang="en-US"/>
        </a:p>
      </dgm:t>
    </dgm:pt>
    <dgm:pt modelId="{CC813F60-78AC-4628-91FF-A8AC96679B8B}" type="sibTrans" cxnId="{39F8C9F2-4570-4A03-9D94-2A2DA7A608C6}">
      <dgm:prSet/>
      <dgm:spPr/>
      <dgm:t>
        <a:bodyPr/>
        <a:lstStyle/>
        <a:p>
          <a:endParaRPr lang="en-US"/>
        </a:p>
      </dgm:t>
    </dgm:pt>
    <dgm:pt modelId="{7229089B-F572-4D32-ACAC-998A5E8B21E0}">
      <dgm:prSet/>
      <dgm:spPr/>
      <dgm:t>
        <a:bodyPr/>
        <a:lstStyle/>
        <a:p>
          <a:r>
            <a:rPr lang="en-US"/>
            <a:t>Take some step for decrease of soil salinity to improve agricultural condition.</a:t>
          </a:r>
        </a:p>
      </dgm:t>
    </dgm:pt>
    <dgm:pt modelId="{2FAE6B83-B8FB-4E73-AA5E-E50DBEDB5382}" type="parTrans" cxnId="{A48189A4-60CA-48EA-8FA5-9BCA37B47B2A}">
      <dgm:prSet/>
      <dgm:spPr/>
      <dgm:t>
        <a:bodyPr/>
        <a:lstStyle/>
        <a:p>
          <a:endParaRPr lang="en-US"/>
        </a:p>
      </dgm:t>
    </dgm:pt>
    <dgm:pt modelId="{C58C4FB8-8C89-4717-9AB9-D6DF6FDBC502}" type="sibTrans" cxnId="{A48189A4-60CA-48EA-8FA5-9BCA37B47B2A}">
      <dgm:prSet/>
      <dgm:spPr/>
      <dgm:t>
        <a:bodyPr/>
        <a:lstStyle/>
        <a:p>
          <a:endParaRPr lang="en-US"/>
        </a:p>
      </dgm:t>
    </dgm:pt>
    <dgm:pt modelId="{7E3DF9DB-9E04-4CB8-ABD3-D06B9824ACCC}">
      <dgm:prSet/>
      <dgm:spPr/>
      <dgm:t>
        <a:bodyPr/>
        <a:lstStyle/>
        <a:p>
          <a:r>
            <a:rPr lang="en-US"/>
            <a:t>To improve bad condition of road for better transport &amp; communication.</a:t>
          </a:r>
        </a:p>
      </dgm:t>
    </dgm:pt>
    <dgm:pt modelId="{5D6A3A5D-9A0A-4740-B6C2-30F46C081588}" type="parTrans" cxnId="{FCCA0C82-A5F1-4D98-8E14-5F7516334A2A}">
      <dgm:prSet/>
      <dgm:spPr/>
      <dgm:t>
        <a:bodyPr/>
        <a:lstStyle/>
        <a:p>
          <a:endParaRPr lang="en-US"/>
        </a:p>
      </dgm:t>
    </dgm:pt>
    <dgm:pt modelId="{CF463ED5-6F54-486C-ACDF-785664CF559E}" type="sibTrans" cxnId="{FCCA0C82-A5F1-4D98-8E14-5F7516334A2A}">
      <dgm:prSet/>
      <dgm:spPr/>
      <dgm:t>
        <a:bodyPr/>
        <a:lstStyle/>
        <a:p>
          <a:endParaRPr lang="en-US"/>
        </a:p>
      </dgm:t>
    </dgm:pt>
    <dgm:pt modelId="{5D74E7EA-2361-406A-8BB1-6D55EC2CF888}">
      <dgm:prSet/>
      <dgm:spPr/>
      <dgm:t>
        <a:bodyPr/>
        <a:lstStyle/>
        <a:p>
          <a:r>
            <a:rPr lang="en-US"/>
            <a:t>To improve sanitation system for better health environment.</a:t>
          </a:r>
        </a:p>
      </dgm:t>
    </dgm:pt>
    <dgm:pt modelId="{812F95F7-851D-4356-A8B5-ADEE3E08E645}" type="parTrans" cxnId="{9D5981E9-E1AC-44FE-B19B-334418B841BA}">
      <dgm:prSet/>
      <dgm:spPr/>
      <dgm:t>
        <a:bodyPr/>
        <a:lstStyle/>
        <a:p>
          <a:endParaRPr lang="en-US"/>
        </a:p>
      </dgm:t>
    </dgm:pt>
    <dgm:pt modelId="{072E1410-395D-4CA8-AC93-CD12EA0371C4}" type="sibTrans" cxnId="{9D5981E9-E1AC-44FE-B19B-334418B841BA}">
      <dgm:prSet/>
      <dgm:spPr/>
      <dgm:t>
        <a:bodyPr/>
        <a:lstStyle/>
        <a:p>
          <a:endParaRPr lang="en-US"/>
        </a:p>
      </dgm:t>
    </dgm:pt>
    <dgm:pt modelId="{F3FB4B99-AF35-45FA-9765-162343F37446}">
      <dgm:prSet/>
      <dgm:spPr/>
      <dgm:t>
        <a:bodyPr/>
        <a:lstStyle/>
        <a:p>
          <a:r>
            <a:rPr lang="en-US"/>
            <a:t>To increase female literacy rate.</a:t>
          </a:r>
        </a:p>
      </dgm:t>
    </dgm:pt>
    <dgm:pt modelId="{B25CA3DF-8613-439F-9905-E4F8F8307607}" type="parTrans" cxnId="{B39AA34E-5A02-4381-B0DF-A29EF18812A7}">
      <dgm:prSet/>
      <dgm:spPr/>
      <dgm:t>
        <a:bodyPr/>
        <a:lstStyle/>
        <a:p>
          <a:endParaRPr lang="en-US"/>
        </a:p>
      </dgm:t>
    </dgm:pt>
    <dgm:pt modelId="{0A6A1292-7B55-41F2-B00B-BAEEF9E5A077}" type="sibTrans" cxnId="{B39AA34E-5A02-4381-B0DF-A29EF18812A7}">
      <dgm:prSet/>
      <dgm:spPr/>
      <dgm:t>
        <a:bodyPr/>
        <a:lstStyle/>
        <a:p>
          <a:endParaRPr lang="en-US"/>
        </a:p>
      </dgm:t>
    </dgm:pt>
    <dgm:pt modelId="{AF56C481-6651-4188-AE59-10308D605130}">
      <dgm:prSet/>
      <dgm:spPr/>
      <dgm:t>
        <a:bodyPr/>
        <a:lstStyle/>
        <a:p>
          <a:r>
            <a:rPr lang="en-US"/>
            <a:t>To increase monthly and per capita income of every family.</a:t>
          </a:r>
        </a:p>
      </dgm:t>
    </dgm:pt>
    <dgm:pt modelId="{FF951207-ACD9-41B5-8910-428CEE67B434}" type="parTrans" cxnId="{CC20425B-B3E1-482C-B0D6-DEFF4DED02B2}">
      <dgm:prSet/>
      <dgm:spPr/>
      <dgm:t>
        <a:bodyPr/>
        <a:lstStyle/>
        <a:p>
          <a:endParaRPr lang="en-US"/>
        </a:p>
      </dgm:t>
    </dgm:pt>
    <dgm:pt modelId="{D8FBA439-5200-4F2E-A85F-AF62F45DF3AD}" type="sibTrans" cxnId="{CC20425B-B3E1-482C-B0D6-DEFF4DED02B2}">
      <dgm:prSet/>
      <dgm:spPr/>
      <dgm:t>
        <a:bodyPr/>
        <a:lstStyle/>
        <a:p>
          <a:endParaRPr lang="en-US"/>
        </a:p>
      </dgm:t>
    </dgm:pt>
    <dgm:pt modelId="{31FA2BAD-9154-4A4D-8924-A44E4330ADFF}" type="pres">
      <dgm:prSet presAssocID="{4F74DB3B-6CF0-420F-9B2B-D158AFE31FE7}" presName="diagram" presStyleCnt="0">
        <dgm:presLayoutVars>
          <dgm:dir/>
          <dgm:resizeHandles val="exact"/>
        </dgm:presLayoutVars>
      </dgm:prSet>
      <dgm:spPr/>
      <dgm:t>
        <a:bodyPr/>
        <a:lstStyle/>
        <a:p>
          <a:endParaRPr lang="en-IN"/>
        </a:p>
      </dgm:t>
    </dgm:pt>
    <dgm:pt modelId="{4BC0626A-8E88-4132-8F8D-0EF567491A13}" type="pres">
      <dgm:prSet presAssocID="{13D6E1B8-6A67-476C-8770-0887F3FF49B0}" presName="node" presStyleLbl="node1" presStyleIdx="0" presStyleCnt="9">
        <dgm:presLayoutVars>
          <dgm:bulletEnabled val="1"/>
        </dgm:presLayoutVars>
      </dgm:prSet>
      <dgm:spPr/>
      <dgm:t>
        <a:bodyPr/>
        <a:lstStyle/>
        <a:p>
          <a:endParaRPr lang="en-IN"/>
        </a:p>
      </dgm:t>
    </dgm:pt>
    <dgm:pt modelId="{58F1E33D-D5C3-4903-A956-CD8B8C7D2E7D}" type="pres">
      <dgm:prSet presAssocID="{B953D33D-C420-4692-903A-E58EE162110B}" presName="sibTrans" presStyleCnt="0"/>
      <dgm:spPr/>
    </dgm:pt>
    <dgm:pt modelId="{C1113AC4-7739-44BE-8C0A-4EBADB9168F4}" type="pres">
      <dgm:prSet presAssocID="{DEF2F2C2-F635-4EB5-97E1-760EDEEECE39}" presName="node" presStyleLbl="node1" presStyleIdx="1" presStyleCnt="9">
        <dgm:presLayoutVars>
          <dgm:bulletEnabled val="1"/>
        </dgm:presLayoutVars>
      </dgm:prSet>
      <dgm:spPr/>
      <dgm:t>
        <a:bodyPr/>
        <a:lstStyle/>
        <a:p>
          <a:endParaRPr lang="en-IN"/>
        </a:p>
      </dgm:t>
    </dgm:pt>
    <dgm:pt modelId="{BEE2C05E-B692-469F-971E-844DB8F819DA}" type="pres">
      <dgm:prSet presAssocID="{847E1349-B872-4652-A221-3FB4B39B877D}" presName="sibTrans" presStyleCnt="0"/>
      <dgm:spPr/>
    </dgm:pt>
    <dgm:pt modelId="{0890357F-44F1-457B-BD88-832CD7347A02}" type="pres">
      <dgm:prSet presAssocID="{4D80B92A-A581-441A-AF87-C63986DE6723}" presName="node" presStyleLbl="node1" presStyleIdx="2" presStyleCnt="9">
        <dgm:presLayoutVars>
          <dgm:bulletEnabled val="1"/>
        </dgm:presLayoutVars>
      </dgm:prSet>
      <dgm:spPr/>
      <dgm:t>
        <a:bodyPr/>
        <a:lstStyle/>
        <a:p>
          <a:endParaRPr lang="en-IN"/>
        </a:p>
      </dgm:t>
    </dgm:pt>
    <dgm:pt modelId="{A22B430C-0D88-4A7E-BD51-FA758A93A961}" type="pres">
      <dgm:prSet presAssocID="{228563AC-4771-4A34-969C-EEC2E514618E}" presName="sibTrans" presStyleCnt="0"/>
      <dgm:spPr/>
    </dgm:pt>
    <dgm:pt modelId="{E4423C8D-F4E9-4B28-89BF-3D231275B2F8}" type="pres">
      <dgm:prSet presAssocID="{28665A57-AB61-40D0-AA07-0086D60D186A}" presName="node" presStyleLbl="node1" presStyleIdx="3" presStyleCnt="9">
        <dgm:presLayoutVars>
          <dgm:bulletEnabled val="1"/>
        </dgm:presLayoutVars>
      </dgm:prSet>
      <dgm:spPr/>
      <dgm:t>
        <a:bodyPr/>
        <a:lstStyle/>
        <a:p>
          <a:endParaRPr lang="en-IN"/>
        </a:p>
      </dgm:t>
    </dgm:pt>
    <dgm:pt modelId="{0290B7AA-1CE3-4C35-93B0-B45C2B9B5FB8}" type="pres">
      <dgm:prSet presAssocID="{CC813F60-78AC-4628-91FF-A8AC96679B8B}" presName="sibTrans" presStyleCnt="0"/>
      <dgm:spPr/>
    </dgm:pt>
    <dgm:pt modelId="{BEE33D96-18DC-4358-973E-1CB12B09234B}" type="pres">
      <dgm:prSet presAssocID="{7229089B-F572-4D32-ACAC-998A5E8B21E0}" presName="node" presStyleLbl="node1" presStyleIdx="4" presStyleCnt="9">
        <dgm:presLayoutVars>
          <dgm:bulletEnabled val="1"/>
        </dgm:presLayoutVars>
      </dgm:prSet>
      <dgm:spPr/>
      <dgm:t>
        <a:bodyPr/>
        <a:lstStyle/>
        <a:p>
          <a:endParaRPr lang="en-IN"/>
        </a:p>
      </dgm:t>
    </dgm:pt>
    <dgm:pt modelId="{DA91C690-C5EF-4AA6-84B0-C0DEEC4D6F0F}" type="pres">
      <dgm:prSet presAssocID="{C58C4FB8-8C89-4717-9AB9-D6DF6FDBC502}" presName="sibTrans" presStyleCnt="0"/>
      <dgm:spPr/>
    </dgm:pt>
    <dgm:pt modelId="{4851CB23-F358-4F3A-B970-E42389BEFD38}" type="pres">
      <dgm:prSet presAssocID="{7E3DF9DB-9E04-4CB8-ABD3-D06B9824ACCC}" presName="node" presStyleLbl="node1" presStyleIdx="5" presStyleCnt="9">
        <dgm:presLayoutVars>
          <dgm:bulletEnabled val="1"/>
        </dgm:presLayoutVars>
      </dgm:prSet>
      <dgm:spPr/>
      <dgm:t>
        <a:bodyPr/>
        <a:lstStyle/>
        <a:p>
          <a:endParaRPr lang="en-IN"/>
        </a:p>
      </dgm:t>
    </dgm:pt>
    <dgm:pt modelId="{22AD0F3D-5CDC-483F-B370-E559BEAEABAF}" type="pres">
      <dgm:prSet presAssocID="{CF463ED5-6F54-486C-ACDF-785664CF559E}" presName="sibTrans" presStyleCnt="0"/>
      <dgm:spPr/>
    </dgm:pt>
    <dgm:pt modelId="{246F638C-94B6-439A-9B8B-9BBF35B093BF}" type="pres">
      <dgm:prSet presAssocID="{5D74E7EA-2361-406A-8BB1-6D55EC2CF888}" presName="node" presStyleLbl="node1" presStyleIdx="6" presStyleCnt="9">
        <dgm:presLayoutVars>
          <dgm:bulletEnabled val="1"/>
        </dgm:presLayoutVars>
      </dgm:prSet>
      <dgm:spPr/>
      <dgm:t>
        <a:bodyPr/>
        <a:lstStyle/>
        <a:p>
          <a:endParaRPr lang="en-IN"/>
        </a:p>
      </dgm:t>
    </dgm:pt>
    <dgm:pt modelId="{FA472F60-5D70-4B3F-910E-F638166FC887}" type="pres">
      <dgm:prSet presAssocID="{072E1410-395D-4CA8-AC93-CD12EA0371C4}" presName="sibTrans" presStyleCnt="0"/>
      <dgm:spPr/>
    </dgm:pt>
    <dgm:pt modelId="{EE7C28CE-E4DE-4004-8891-BB9C0ED45A06}" type="pres">
      <dgm:prSet presAssocID="{F3FB4B99-AF35-45FA-9765-162343F37446}" presName="node" presStyleLbl="node1" presStyleIdx="7" presStyleCnt="9">
        <dgm:presLayoutVars>
          <dgm:bulletEnabled val="1"/>
        </dgm:presLayoutVars>
      </dgm:prSet>
      <dgm:spPr/>
      <dgm:t>
        <a:bodyPr/>
        <a:lstStyle/>
        <a:p>
          <a:endParaRPr lang="en-IN"/>
        </a:p>
      </dgm:t>
    </dgm:pt>
    <dgm:pt modelId="{8B115255-E7A1-41FE-8134-92BD6345F740}" type="pres">
      <dgm:prSet presAssocID="{0A6A1292-7B55-41F2-B00B-BAEEF9E5A077}" presName="sibTrans" presStyleCnt="0"/>
      <dgm:spPr/>
    </dgm:pt>
    <dgm:pt modelId="{34C3B542-35D2-4CD7-B47A-84353C4FFF8D}" type="pres">
      <dgm:prSet presAssocID="{AF56C481-6651-4188-AE59-10308D605130}" presName="node" presStyleLbl="node1" presStyleIdx="8" presStyleCnt="9">
        <dgm:presLayoutVars>
          <dgm:bulletEnabled val="1"/>
        </dgm:presLayoutVars>
      </dgm:prSet>
      <dgm:spPr/>
      <dgm:t>
        <a:bodyPr/>
        <a:lstStyle/>
        <a:p>
          <a:endParaRPr lang="en-IN"/>
        </a:p>
      </dgm:t>
    </dgm:pt>
  </dgm:ptLst>
  <dgm:cxnLst>
    <dgm:cxn modelId="{A48189A4-60CA-48EA-8FA5-9BCA37B47B2A}" srcId="{4F74DB3B-6CF0-420F-9B2B-D158AFE31FE7}" destId="{7229089B-F572-4D32-ACAC-998A5E8B21E0}" srcOrd="4" destOrd="0" parTransId="{2FAE6B83-B8FB-4E73-AA5E-E50DBEDB5382}" sibTransId="{C58C4FB8-8C89-4717-9AB9-D6DF6FDBC502}"/>
    <dgm:cxn modelId="{39F8C9F2-4570-4A03-9D94-2A2DA7A608C6}" srcId="{4F74DB3B-6CF0-420F-9B2B-D158AFE31FE7}" destId="{28665A57-AB61-40D0-AA07-0086D60D186A}" srcOrd="3" destOrd="0" parTransId="{2D713A07-6E7A-407A-A438-F5239B432379}" sibTransId="{CC813F60-78AC-4628-91FF-A8AC96679B8B}"/>
    <dgm:cxn modelId="{04C38111-D338-436C-8002-1525B41900E9}" type="presOf" srcId="{4F74DB3B-6CF0-420F-9B2B-D158AFE31FE7}" destId="{31FA2BAD-9154-4A4D-8924-A44E4330ADFF}" srcOrd="0" destOrd="0" presId="urn:microsoft.com/office/officeart/2005/8/layout/default#1"/>
    <dgm:cxn modelId="{21DA1681-8F58-4321-879D-1F9486FEC73F}" type="presOf" srcId="{DEF2F2C2-F635-4EB5-97E1-760EDEEECE39}" destId="{C1113AC4-7739-44BE-8C0A-4EBADB9168F4}" srcOrd="0" destOrd="0" presId="urn:microsoft.com/office/officeart/2005/8/layout/default#1"/>
    <dgm:cxn modelId="{B39AA34E-5A02-4381-B0DF-A29EF18812A7}" srcId="{4F74DB3B-6CF0-420F-9B2B-D158AFE31FE7}" destId="{F3FB4B99-AF35-45FA-9765-162343F37446}" srcOrd="7" destOrd="0" parTransId="{B25CA3DF-8613-439F-9905-E4F8F8307607}" sibTransId="{0A6A1292-7B55-41F2-B00B-BAEEF9E5A077}"/>
    <dgm:cxn modelId="{FCCA0C82-A5F1-4D98-8E14-5F7516334A2A}" srcId="{4F74DB3B-6CF0-420F-9B2B-D158AFE31FE7}" destId="{7E3DF9DB-9E04-4CB8-ABD3-D06B9824ACCC}" srcOrd="5" destOrd="0" parTransId="{5D6A3A5D-9A0A-4740-B6C2-30F46C081588}" sibTransId="{CF463ED5-6F54-486C-ACDF-785664CF559E}"/>
    <dgm:cxn modelId="{F92FC067-C104-4FB5-91E7-55503615DA95}" srcId="{4F74DB3B-6CF0-420F-9B2B-D158AFE31FE7}" destId="{13D6E1B8-6A67-476C-8770-0887F3FF49B0}" srcOrd="0" destOrd="0" parTransId="{A0FC7430-52D4-4459-9713-B895868FCF25}" sibTransId="{B953D33D-C420-4692-903A-E58EE162110B}"/>
    <dgm:cxn modelId="{5164F6C1-E5F8-4FA0-A2C8-0C32F9C07987}" type="presOf" srcId="{5D74E7EA-2361-406A-8BB1-6D55EC2CF888}" destId="{246F638C-94B6-439A-9B8B-9BBF35B093BF}" srcOrd="0" destOrd="0" presId="urn:microsoft.com/office/officeart/2005/8/layout/default#1"/>
    <dgm:cxn modelId="{F72A5E90-87F6-44B2-BEF2-5BAA44D22DBF}" type="presOf" srcId="{4D80B92A-A581-441A-AF87-C63986DE6723}" destId="{0890357F-44F1-457B-BD88-832CD7347A02}" srcOrd="0" destOrd="0" presId="urn:microsoft.com/office/officeart/2005/8/layout/default#1"/>
    <dgm:cxn modelId="{01DA08D9-8A09-4782-9F5C-36600C7929F2}" type="presOf" srcId="{13D6E1B8-6A67-476C-8770-0887F3FF49B0}" destId="{4BC0626A-8E88-4132-8F8D-0EF567491A13}" srcOrd="0" destOrd="0" presId="urn:microsoft.com/office/officeart/2005/8/layout/default#1"/>
    <dgm:cxn modelId="{2460728D-16CD-4113-B9C6-C77AB2AE16A2}" srcId="{4F74DB3B-6CF0-420F-9B2B-D158AFE31FE7}" destId="{4D80B92A-A581-441A-AF87-C63986DE6723}" srcOrd="2" destOrd="0" parTransId="{2B6147EC-7F3A-4F4B-A2F0-EBDA97462359}" sibTransId="{228563AC-4771-4A34-969C-EEC2E514618E}"/>
    <dgm:cxn modelId="{9D5981E9-E1AC-44FE-B19B-334418B841BA}" srcId="{4F74DB3B-6CF0-420F-9B2B-D158AFE31FE7}" destId="{5D74E7EA-2361-406A-8BB1-6D55EC2CF888}" srcOrd="6" destOrd="0" parTransId="{812F95F7-851D-4356-A8B5-ADEE3E08E645}" sibTransId="{072E1410-395D-4CA8-AC93-CD12EA0371C4}"/>
    <dgm:cxn modelId="{9CDCCC5F-E904-4720-AF77-314397848A01}" srcId="{4F74DB3B-6CF0-420F-9B2B-D158AFE31FE7}" destId="{DEF2F2C2-F635-4EB5-97E1-760EDEEECE39}" srcOrd="1" destOrd="0" parTransId="{2D0FBC4E-4CEB-4254-820C-211DA180BBE4}" sibTransId="{847E1349-B872-4652-A221-3FB4B39B877D}"/>
    <dgm:cxn modelId="{413A20A4-D966-4A65-87ED-893730F16A62}" type="presOf" srcId="{AF56C481-6651-4188-AE59-10308D605130}" destId="{34C3B542-35D2-4CD7-B47A-84353C4FFF8D}" srcOrd="0" destOrd="0" presId="urn:microsoft.com/office/officeart/2005/8/layout/default#1"/>
    <dgm:cxn modelId="{B4A8101F-4DAC-465A-988C-B56D50199A0C}" type="presOf" srcId="{7E3DF9DB-9E04-4CB8-ABD3-D06B9824ACCC}" destId="{4851CB23-F358-4F3A-B970-E42389BEFD38}" srcOrd="0" destOrd="0" presId="urn:microsoft.com/office/officeart/2005/8/layout/default#1"/>
    <dgm:cxn modelId="{7F52A1A2-955D-4569-A526-24E005044F8D}" type="presOf" srcId="{7229089B-F572-4D32-ACAC-998A5E8B21E0}" destId="{BEE33D96-18DC-4358-973E-1CB12B09234B}" srcOrd="0" destOrd="0" presId="urn:microsoft.com/office/officeart/2005/8/layout/default#1"/>
    <dgm:cxn modelId="{0BD77118-635A-4DF6-AF24-A7B303A30966}" type="presOf" srcId="{28665A57-AB61-40D0-AA07-0086D60D186A}" destId="{E4423C8D-F4E9-4B28-89BF-3D231275B2F8}" srcOrd="0" destOrd="0" presId="urn:microsoft.com/office/officeart/2005/8/layout/default#1"/>
    <dgm:cxn modelId="{FE334FF9-FAD7-49A8-9C79-69EECD493AEB}" type="presOf" srcId="{F3FB4B99-AF35-45FA-9765-162343F37446}" destId="{EE7C28CE-E4DE-4004-8891-BB9C0ED45A06}" srcOrd="0" destOrd="0" presId="urn:microsoft.com/office/officeart/2005/8/layout/default#1"/>
    <dgm:cxn modelId="{CC20425B-B3E1-482C-B0D6-DEFF4DED02B2}" srcId="{4F74DB3B-6CF0-420F-9B2B-D158AFE31FE7}" destId="{AF56C481-6651-4188-AE59-10308D605130}" srcOrd="8" destOrd="0" parTransId="{FF951207-ACD9-41B5-8910-428CEE67B434}" sibTransId="{D8FBA439-5200-4F2E-A85F-AF62F45DF3AD}"/>
    <dgm:cxn modelId="{19018094-828F-43C0-8CE7-B69881C53243}" type="presParOf" srcId="{31FA2BAD-9154-4A4D-8924-A44E4330ADFF}" destId="{4BC0626A-8E88-4132-8F8D-0EF567491A13}" srcOrd="0" destOrd="0" presId="urn:microsoft.com/office/officeart/2005/8/layout/default#1"/>
    <dgm:cxn modelId="{B3CE3197-1B72-4F58-A4CC-CBB21D69A3A7}" type="presParOf" srcId="{31FA2BAD-9154-4A4D-8924-A44E4330ADFF}" destId="{58F1E33D-D5C3-4903-A956-CD8B8C7D2E7D}" srcOrd="1" destOrd="0" presId="urn:microsoft.com/office/officeart/2005/8/layout/default#1"/>
    <dgm:cxn modelId="{615DFF81-5A04-40FE-B8B6-4DA0040E113D}" type="presParOf" srcId="{31FA2BAD-9154-4A4D-8924-A44E4330ADFF}" destId="{C1113AC4-7739-44BE-8C0A-4EBADB9168F4}" srcOrd="2" destOrd="0" presId="urn:microsoft.com/office/officeart/2005/8/layout/default#1"/>
    <dgm:cxn modelId="{A33A09CC-CC72-41A7-BD9D-68306F011A94}" type="presParOf" srcId="{31FA2BAD-9154-4A4D-8924-A44E4330ADFF}" destId="{BEE2C05E-B692-469F-971E-844DB8F819DA}" srcOrd="3" destOrd="0" presId="urn:microsoft.com/office/officeart/2005/8/layout/default#1"/>
    <dgm:cxn modelId="{775B7D16-FC1A-4BA2-95F0-3D4FB424205A}" type="presParOf" srcId="{31FA2BAD-9154-4A4D-8924-A44E4330ADFF}" destId="{0890357F-44F1-457B-BD88-832CD7347A02}" srcOrd="4" destOrd="0" presId="urn:microsoft.com/office/officeart/2005/8/layout/default#1"/>
    <dgm:cxn modelId="{58B914E3-1C7F-4A65-A7A5-6BE1B90DB1C7}" type="presParOf" srcId="{31FA2BAD-9154-4A4D-8924-A44E4330ADFF}" destId="{A22B430C-0D88-4A7E-BD51-FA758A93A961}" srcOrd="5" destOrd="0" presId="urn:microsoft.com/office/officeart/2005/8/layout/default#1"/>
    <dgm:cxn modelId="{6598195D-8FE1-4DC7-8575-7C6BBC00B7AD}" type="presParOf" srcId="{31FA2BAD-9154-4A4D-8924-A44E4330ADFF}" destId="{E4423C8D-F4E9-4B28-89BF-3D231275B2F8}" srcOrd="6" destOrd="0" presId="urn:microsoft.com/office/officeart/2005/8/layout/default#1"/>
    <dgm:cxn modelId="{F428ACD4-15F8-474A-B872-9A8DE19CDC43}" type="presParOf" srcId="{31FA2BAD-9154-4A4D-8924-A44E4330ADFF}" destId="{0290B7AA-1CE3-4C35-93B0-B45C2B9B5FB8}" srcOrd="7" destOrd="0" presId="urn:microsoft.com/office/officeart/2005/8/layout/default#1"/>
    <dgm:cxn modelId="{585064DB-EEAC-41C8-B196-8A41CFF371B1}" type="presParOf" srcId="{31FA2BAD-9154-4A4D-8924-A44E4330ADFF}" destId="{BEE33D96-18DC-4358-973E-1CB12B09234B}" srcOrd="8" destOrd="0" presId="urn:microsoft.com/office/officeart/2005/8/layout/default#1"/>
    <dgm:cxn modelId="{ACD4FED8-51BB-40B2-ACDE-9DD8E730C597}" type="presParOf" srcId="{31FA2BAD-9154-4A4D-8924-A44E4330ADFF}" destId="{DA91C690-C5EF-4AA6-84B0-C0DEEC4D6F0F}" srcOrd="9" destOrd="0" presId="urn:microsoft.com/office/officeart/2005/8/layout/default#1"/>
    <dgm:cxn modelId="{D440D401-FEC0-4589-8750-1BD5CFA4B0E0}" type="presParOf" srcId="{31FA2BAD-9154-4A4D-8924-A44E4330ADFF}" destId="{4851CB23-F358-4F3A-B970-E42389BEFD38}" srcOrd="10" destOrd="0" presId="urn:microsoft.com/office/officeart/2005/8/layout/default#1"/>
    <dgm:cxn modelId="{4221AD4A-5A0F-4736-A2CA-571D5142C5A9}" type="presParOf" srcId="{31FA2BAD-9154-4A4D-8924-A44E4330ADFF}" destId="{22AD0F3D-5CDC-483F-B370-E559BEAEABAF}" srcOrd="11" destOrd="0" presId="urn:microsoft.com/office/officeart/2005/8/layout/default#1"/>
    <dgm:cxn modelId="{F08039A6-38CD-4C35-BFEF-DEA0CDE5C1FF}" type="presParOf" srcId="{31FA2BAD-9154-4A4D-8924-A44E4330ADFF}" destId="{246F638C-94B6-439A-9B8B-9BBF35B093BF}" srcOrd="12" destOrd="0" presId="urn:microsoft.com/office/officeart/2005/8/layout/default#1"/>
    <dgm:cxn modelId="{6DBED490-E60A-4446-B262-DBA972675748}" type="presParOf" srcId="{31FA2BAD-9154-4A4D-8924-A44E4330ADFF}" destId="{FA472F60-5D70-4B3F-910E-F638166FC887}" srcOrd="13" destOrd="0" presId="urn:microsoft.com/office/officeart/2005/8/layout/default#1"/>
    <dgm:cxn modelId="{CFD0456E-E392-46E3-B2E5-8637CA77F192}" type="presParOf" srcId="{31FA2BAD-9154-4A4D-8924-A44E4330ADFF}" destId="{EE7C28CE-E4DE-4004-8891-BB9C0ED45A06}" srcOrd="14" destOrd="0" presId="urn:microsoft.com/office/officeart/2005/8/layout/default#1"/>
    <dgm:cxn modelId="{E41B2E8D-89B5-47F8-9024-F0B1497DD9C8}" type="presParOf" srcId="{31FA2BAD-9154-4A4D-8924-A44E4330ADFF}" destId="{8B115255-E7A1-41FE-8134-92BD6345F740}" srcOrd="15" destOrd="0" presId="urn:microsoft.com/office/officeart/2005/8/layout/default#1"/>
    <dgm:cxn modelId="{FCD25ADA-698C-480B-94AC-84699A0FE502}" type="presParOf" srcId="{31FA2BAD-9154-4A4D-8924-A44E4330ADFF}" destId="{34C3B542-35D2-4CD7-B47A-84353C4FFF8D}" srcOrd="16" destOrd="0" presId="urn:microsoft.com/office/officeart/2005/8/layout/defaul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C84891-1635-4615-99B6-E9D2B073DFF7}">
      <dsp:nvSpPr>
        <dsp:cNvPr id="0" name=""/>
        <dsp:cNvSpPr/>
      </dsp:nvSpPr>
      <dsp:spPr>
        <a:xfrm>
          <a:off x="1174354" y="2893"/>
          <a:ext cx="8234423" cy="6387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35000"/>
            </a:spcAft>
            <a:buNone/>
          </a:pPr>
          <a:r>
            <a:rPr lang="en-US" sz="2400" b="0" kern="1200" dirty="0"/>
            <a:t>The aim and objectives of the present study area are as follows-</a:t>
          </a:r>
        </a:p>
        <a:p>
          <a:pPr marL="171450" lvl="1" indent="-171450" algn="l" defTabSz="800100">
            <a:lnSpc>
              <a:spcPct val="90000"/>
            </a:lnSpc>
            <a:spcBef>
              <a:spcPct val="0"/>
            </a:spcBef>
            <a:spcAft>
              <a:spcPct val="15000"/>
            </a:spcAft>
            <a:buChar char="•"/>
          </a:pPr>
          <a:r>
            <a:rPr lang="en-US" sz="1800" b="0" kern="1200" dirty="0"/>
            <a:t>To study how the underlying geology reflects the land form pattern of the study area.</a:t>
          </a:r>
        </a:p>
        <a:p>
          <a:pPr marL="171450" lvl="1" indent="-171450" algn="l" defTabSz="800100">
            <a:lnSpc>
              <a:spcPct val="90000"/>
            </a:lnSpc>
            <a:spcBef>
              <a:spcPct val="0"/>
            </a:spcBef>
            <a:spcAft>
              <a:spcPct val="15000"/>
            </a:spcAft>
            <a:buChar char="•"/>
          </a:pPr>
          <a:r>
            <a:rPr lang="en-US" sz="1800" b="0" kern="1200" dirty="0"/>
            <a:t>To understand the elements of the physical environment of the study area in regard to the physiographic, drainage, climate and soil.</a:t>
          </a:r>
        </a:p>
        <a:p>
          <a:pPr marL="171450" lvl="1" indent="-171450" algn="l" defTabSz="800100">
            <a:lnSpc>
              <a:spcPct val="90000"/>
            </a:lnSpc>
            <a:spcBef>
              <a:spcPct val="0"/>
            </a:spcBef>
            <a:spcAft>
              <a:spcPct val="15000"/>
            </a:spcAft>
            <a:buChar char="•"/>
          </a:pPr>
          <a:r>
            <a:rPr lang="en-US" sz="1800" b="0" kern="1200" dirty="0"/>
            <a:t>To find out the nature of plot to plot land-use and any seasonal changing pattern of the study area. </a:t>
          </a:r>
        </a:p>
        <a:p>
          <a:pPr marL="171450" lvl="1" indent="-171450" algn="l" defTabSz="800100">
            <a:lnSpc>
              <a:spcPct val="90000"/>
            </a:lnSpc>
            <a:spcBef>
              <a:spcPct val="0"/>
            </a:spcBef>
            <a:spcAft>
              <a:spcPct val="15000"/>
            </a:spcAft>
            <a:buChar char="•"/>
          </a:pPr>
          <a:r>
            <a:rPr lang="en-US" sz="1800" b="0" kern="1200" dirty="0"/>
            <a:t>To examine the relation between topography and land-use, climatic and agriculture, as well as soil pH and land-use, sex ratio and marital status with age sex structure and also health status.</a:t>
          </a:r>
        </a:p>
        <a:p>
          <a:pPr marL="171450" lvl="1" indent="-171450" algn="l" defTabSz="800100">
            <a:lnSpc>
              <a:spcPct val="90000"/>
            </a:lnSpc>
            <a:spcBef>
              <a:spcPct val="0"/>
            </a:spcBef>
            <a:spcAft>
              <a:spcPct val="15000"/>
            </a:spcAft>
            <a:buChar char="•"/>
          </a:pPr>
          <a:r>
            <a:rPr lang="en-US" sz="1800" b="0" kern="1200"/>
            <a:t>To analysis the occupational structure of the people and the temporal changes if any.</a:t>
          </a:r>
        </a:p>
        <a:p>
          <a:pPr marL="171450" lvl="1" indent="-171450" algn="l" defTabSz="800100">
            <a:lnSpc>
              <a:spcPct val="90000"/>
            </a:lnSpc>
            <a:spcBef>
              <a:spcPct val="0"/>
            </a:spcBef>
            <a:spcAft>
              <a:spcPct val="15000"/>
            </a:spcAft>
            <a:buChar char="•"/>
          </a:pPr>
          <a:r>
            <a:rPr lang="en-US" sz="1800" b="0" kern="1200" dirty="0"/>
            <a:t>To estimate the pattern of literacy among the people of the study area.</a:t>
          </a:r>
        </a:p>
        <a:p>
          <a:pPr marL="171450" lvl="1" indent="-171450" algn="l" defTabSz="800100">
            <a:lnSpc>
              <a:spcPct val="90000"/>
            </a:lnSpc>
            <a:spcBef>
              <a:spcPct val="0"/>
            </a:spcBef>
            <a:spcAft>
              <a:spcPct val="15000"/>
            </a:spcAft>
            <a:buChar char="•"/>
          </a:pPr>
          <a:r>
            <a:rPr lang="en-US" sz="1800" b="0" kern="1200" dirty="0"/>
            <a:t>To analysis the housing condition and energy consumption and disposal of waste materials.</a:t>
          </a:r>
        </a:p>
        <a:p>
          <a:pPr marL="171450" lvl="1" indent="-171450" algn="l" defTabSz="800100">
            <a:lnSpc>
              <a:spcPct val="90000"/>
            </a:lnSpc>
            <a:spcBef>
              <a:spcPct val="0"/>
            </a:spcBef>
            <a:spcAft>
              <a:spcPct val="15000"/>
            </a:spcAft>
            <a:buChar char="•"/>
          </a:pPr>
          <a:r>
            <a:rPr lang="en-US" sz="1800" b="0" kern="1200"/>
            <a:t>To understand and explain the condition of the economy with returns to agriculture, industry, trade and commerce.</a:t>
          </a:r>
        </a:p>
        <a:p>
          <a:pPr marL="171450" lvl="1" indent="-171450" algn="l" defTabSz="800100">
            <a:lnSpc>
              <a:spcPct val="90000"/>
            </a:lnSpc>
            <a:spcBef>
              <a:spcPct val="0"/>
            </a:spcBef>
            <a:spcAft>
              <a:spcPct val="15000"/>
            </a:spcAft>
            <a:buChar char="•"/>
          </a:pPr>
          <a:r>
            <a:rPr lang="en-US" sz="1800" b="0" kern="1200" dirty="0"/>
            <a:t>To obtain on idea and to find out the physical, social and economic problems due to coastal environment as well as present coastal hazards. </a:t>
          </a:r>
        </a:p>
        <a:p>
          <a:pPr marL="171450" lvl="1" indent="-171450" algn="l" defTabSz="800100">
            <a:lnSpc>
              <a:spcPct val="90000"/>
            </a:lnSpc>
            <a:spcBef>
              <a:spcPct val="0"/>
            </a:spcBef>
            <a:spcAft>
              <a:spcPct val="15000"/>
            </a:spcAft>
            <a:buChar char="•"/>
          </a:pPr>
          <a:r>
            <a:rPr lang="en-US" sz="1800" b="0" kern="1200" dirty="0"/>
            <a:t>To suggest remedial measures for rising physical, social and economic problem by effect of coastal hazard.  </a:t>
          </a:r>
        </a:p>
        <a:p>
          <a:pPr marL="171450" lvl="1" indent="-171450" algn="l" defTabSz="800100">
            <a:lnSpc>
              <a:spcPct val="90000"/>
            </a:lnSpc>
            <a:spcBef>
              <a:spcPct val="0"/>
            </a:spcBef>
            <a:spcAft>
              <a:spcPct val="15000"/>
            </a:spcAft>
            <a:buChar char="•"/>
          </a:pPr>
          <a:r>
            <a:rPr lang="en-US" sz="1800" b="0" kern="1200" dirty="0"/>
            <a:t>Thus the field report might help in the planning process of the area under study.</a:t>
          </a:r>
        </a:p>
      </dsp:txBody>
      <dsp:txXfrm>
        <a:off x="1174354" y="2893"/>
        <a:ext cx="8234423" cy="63870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0626A-8E88-4132-8F8D-0EF567491A13}">
      <dsp:nvSpPr>
        <dsp:cNvPr id="0" name=""/>
        <dsp:cNvSpPr/>
      </dsp:nvSpPr>
      <dsp:spPr>
        <a:xfrm>
          <a:off x="856836" y="640"/>
          <a:ext cx="2191716" cy="1315029"/>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In case of our study area there may be suggested different management strategies for reduced by rising problem</a:t>
          </a:r>
        </a:p>
      </dsp:txBody>
      <dsp:txXfrm>
        <a:off x="856836" y="640"/>
        <a:ext cx="2191716" cy="1315029"/>
      </dsp:txXfrm>
    </dsp:sp>
    <dsp:sp modelId="{C1113AC4-7739-44BE-8C0A-4EBADB9168F4}">
      <dsp:nvSpPr>
        <dsp:cNvPr id="0" name=""/>
        <dsp:cNvSpPr/>
      </dsp:nvSpPr>
      <dsp:spPr>
        <a:xfrm>
          <a:off x="3267724" y="640"/>
          <a:ext cx="2191716" cy="1315029"/>
        </a:xfrm>
        <a:prstGeom prst="rect">
          <a:avLst/>
        </a:prstGeom>
        <a:solidFill>
          <a:schemeClr val="accent5">
            <a:hueOff val="1923476"/>
            <a:satOff val="-687"/>
            <a:lumOff val="110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This strategies are given below-</a:t>
          </a:r>
        </a:p>
      </dsp:txBody>
      <dsp:txXfrm>
        <a:off x="3267724" y="640"/>
        <a:ext cx="2191716" cy="1315029"/>
      </dsp:txXfrm>
    </dsp:sp>
    <dsp:sp modelId="{0890357F-44F1-457B-BD88-832CD7347A02}">
      <dsp:nvSpPr>
        <dsp:cNvPr id="0" name=""/>
        <dsp:cNvSpPr/>
      </dsp:nvSpPr>
      <dsp:spPr>
        <a:xfrm>
          <a:off x="5678612" y="640"/>
          <a:ext cx="2191716" cy="1315029"/>
        </a:xfrm>
        <a:prstGeom prst="rect">
          <a:avLst/>
        </a:prstGeom>
        <a:solidFill>
          <a:schemeClr val="accent5">
            <a:hueOff val="3846953"/>
            <a:satOff val="-1374"/>
            <a:lumOff val="22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To control soil erosion for favorable environment of agriculture.</a:t>
          </a:r>
        </a:p>
      </dsp:txBody>
      <dsp:txXfrm>
        <a:off x="5678612" y="640"/>
        <a:ext cx="2191716" cy="1315029"/>
      </dsp:txXfrm>
    </dsp:sp>
    <dsp:sp modelId="{E4423C8D-F4E9-4B28-89BF-3D231275B2F8}">
      <dsp:nvSpPr>
        <dsp:cNvPr id="0" name=""/>
        <dsp:cNvSpPr/>
      </dsp:nvSpPr>
      <dsp:spPr>
        <a:xfrm>
          <a:off x="8089500" y="640"/>
          <a:ext cx="2191716" cy="1315029"/>
        </a:xfrm>
        <a:prstGeom prst="rect">
          <a:avLst/>
        </a:prstGeom>
        <a:solidFill>
          <a:schemeClr val="accent5">
            <a:hueOff val="5770430"/>
            <a:satOff val="-2061"/>
            <a:lumOff val="330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Take some strategies for controlled of flood.</a:t>
          </a:r>
        </a:p>
      </dsp:txBody>
      <dsp:txXfrm>
        <a:off x="8089500" y="640"/>
        <a:ext cx="2191716" cy="1315029"/>
      </dsp:txXfrm>
    </dsp:sp>
    <dsp:sp modelId="{BEE33D96-18DC-4358-973E-1CB12B09234B}">
      <dsp:nvSpPr>
        <dsp:cNvPr id="0" name=""/>
        <dsp:cNvSpPr/>
      </dsp:nvSpPr>
      <dsp:spPr>
        <a:xfrm>
          <a:off x="856836" y="1534842"/>
          <a:ext cx="2191716" cy="1315029"/>
        </a:xfrm>
        <a:prstGeom prst="rect">
          <a:avLst/>
        </a:prstGeom>
        <a:solidFill>
          <a:schemeClr val="accent5">
            <a:hueOff val="7693906"/>
            <a:satOff val="-2748"/>
            <a:lumOff val="44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Take some step for decrease of soil salinity to improve agricultural condition.</a:t>
          </a:r>
        </a:p>
      </dsp:txBody>
      <dsp:txXfrm>
        <a:off x="856836" y="1534842"/>
        <a:ext cx="2191716" cy="1315029"/>
      </dsp:txXfrm>
    </dsp:sp>
    <dsp:sp modelId="{4851CB23-F358-4F3A-B970-E42389BEFD38}">
      <dsp:nvSpPr>
        <dsp:cNvPr id="0" name=""/>
        <dsp:cNvSpPr/>
      </dsp:nvSpPr>
      <dsp:spPr>
        <a:xfrm>
          <a:off x="3267724" y="1534842"/>
          <a:ext cx="2191716" cy="1315029"/>
        </a:xfrm>
        <a:prstGeom prst="rect">
          <a:avLst/>
        </a:prstGeom>
        <a:solidFill>
          <a:schemeClr val="accent5">
            <a:hueOff val="9617382"/>
            <a:satOff val="-3435"/>
            <a:lumOff val="551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To improve bad condition of road for better transport &amp; communication.</a:t>
          </a:r>
        </a:p>
      </dsp:txBody>
      <dsp:txXfrm>
        <a:off x="3267724" y="1534842"/>
        <a:ext cx="2191716" cy="1315029"/>
      </dsp:txXfrm>
    </dsp:sp>
    <dsp:sp modelId="{246F638C-94B6-439A-9B8B-9BBF35B093BF}">
      <dsp:nvSpPr>
        <dsp:cNvPr id="0" name=""/>
        <dsp:cNvSpPr/>
      </dsp:nvSpPr>
      <dsp:spPr>
        <a:xfrm>
          <a:off x="5678612" y="1534842"/>
          <a:ext cx="2191716" cy="1315029"/>
        </a:xfrm>
        <a:prstGeom prst="rect">
          <a:avLst/>
        </a:prstGeom>
        <a:solidFill>
          <a:schemeClr val="accent5">
            <a:hueOff val="11540859"/>
            <a:satOff val="-4122"/>
            <a:lumOff val="661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To improve sanitation system for better health environment.</a:t>
          </a:r>
        </a:p>
      </dsp:txBody>
      <dsp:txXfrm>
        <a:off x="5678612" y="1534842"/>
        <a:ext cx="2191716" cy="1315029"/>
      </dsp:txXfrm>
    </dsp:sp>
    <dsp:sp modelId="{EE7C28CE-E4DE-4004-8891-BB9C0ED45A06}">
      <dsp:nvSpPr>
        <dsp:cNvPr id="0" name=""/>
        <dsp:cNvSpPr/>
      </dsp:nvSpPr>
      <dsp:spPr>
        <a:xfrm>
          <a:off x="8089500" y="1534842"/>
          <a:ext cx="2191716" cy="1315029"/>
        </a:xfrm>
        <a:prstGeom prst="rect">
          <a:avLst/>
        </a:prstGeom>
        <a:solidFill>
          <a:schemeClr val="accent5">
            <a:hueOff val="13464336"/>
            <a:satOff val="-4809"/>
            <a:lumOff val="772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To increase female literacy rate.</a:t>
          </a:r>
        </a:p>
      </dsp:txBody>
      <dsp:txXfrm>
        <a:off x="8089500" y="1534842"/>
        <a:ext cx="2191716" cy="1315029"/>
      </dsp:txXfrm>
    </dsp:sp>
    <dsp:sp modelId="{34C3B542-35D2-4CD7-B47A-84353C4FFF8D}">
      <dsp:nvSpPr>
        <dsp:cNvPr id="0" name=""/>
        <dsp:cNvSpPr/>
      </dsp:nvSpPr>
      <dsp:spPr>
        <a:xfrm>
          <a:off x="4473168" y="3069043"/>
          <a:ext cx="2191716" cy="1315029"/>
        </a:xfrm>
        <a:prstGeom prst="rect">
          <a:avLst/>
        </a:prstGeom>
        <a:solidFill>
          <a:schemeClr val="accent5">
            <a:hueOff val="15387812"/>
            <a:satOff val="-5496"/>
            <a:lumOff val="882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To increase monthly and per capita income of every family.</a:t>
          </a:r>
        </a:p>
      </dsp:txBody>
      <dsp:txXfrm>
        <a:off x="4473168" y="3069043"/>
        <a:ext cx="2191716" cy="1315029"/>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0.34362</cdr:x>
      <cdr:y>0</cdr:y>
    </cdr:from>
    <cdr:to>
      <cdr:x>0.87198</cdr:x>
      <cdr:y>0.13782</cdr:y>
    </cdr:to>
    <cdr:sp macro="" textlink="">
      <cdr:nvSpPr>
        <cdr:cNvPr id="2" name="Rectangle 1"/>
        <cdr:cNvSpPr/>
      </cdr:nvSpPr>
      <cdr:spPr>
        <a:xfrm xmlns:a="http://schemas.openxmlformats.org/drawingml/2006/main">
          <a:off x="3561043" y="0"/>
          <a:ext cx="5475500" cy="616677"/>
        </a:xfrm>
        <a:prstGeom xmlns:a="http://schemas.openxmlformats.org/drawingml/2006/main" prst="rect">
          <a:avLst/>
        </a:prstGeom>
        <a:solidFill xmlns:a="http://schemas.openxmlformats.org/drawingml/2006/main">
          <a:schemeClr val="accent3">
            <a:lumMod val="20000"/>
            <a:lumOff val="80000"/>
          </a:schemeClr>
        </a:solidFill>
        <a:ln xmlns:a="http://schemas.openxmlformats.org/drawingml/2006/main">
          <a:noFill/>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r>
            <a:rPr lang="en-US" sz="1800" b="1">
              <a:solidFill>
                <a:schemeClr val="tx1"/>
              </a:solidFill>
              <a:latin typeface="Times New Roman" pitchFamily="18" charset="0"/>
              <a:cs typeface="Times New Roman" pitchFamily="18" charset="0"/>
            </a:rPr>
            <a:t>Religion structre of</a:t>
          </a:r>
          <a:r>
            <a:rPr lang="en-US" sz="1800" b="1" baseline="0">
              <a:solidFill>
                <a:schemeClr val="tx1"/>
              </a:solidFill>
              <a:latin typeface="Times New Roman" pitchFamily="18" charset="0"/>
              <a:cs typeface="Times New Roman" pitchFamily="18" charset="0"/>
            </a:rPr>
            <a:t> safarchata viilage</a:t>
          </a:r>
          <a:r>
            <a:rPr lang="en-US" sz="1800" b="1" baseline="0"/>
            <a:t> </a:t>
          </a:r>
          <a:endParaRPr lang="en-US" sz="1800" b="1"/>
        </a:p>
      </cdr:txBody>
    </cdr:sp>
  </cdr:relSizeAnchor>
</c:userShapes>
</file>

<file path=ppt/drawings/drawing2.xml><?xml version="1.0" encoding="utf-8"?>
<c:userShapes xmlns:c="http://schemas.openxmlformats.org/drawingml/2006/chart">
  <cdr:relSizeAnchor xmlns:cdr="http://schemas.openxmlformats.org/drawingml/2006/chartDrawing">
    <cdr:from>
      <cdr:x>0.28958</cdr:x>
      <cdr:y>0.10764</cdr:y>
    </cdr:from>
    <cdr:to>
      <cdr:x>0.48958</cdr:x>
      <cdr:y>0.44097</cdr:y>
    </cdr:to>
    <cdr:sp macro="" textlink="">
      <cdr:nvSpPr>
        <cdr:cNvPr id="5" name="TextBox 4"/>
        <cdr:cNvSpPr txBox="1"/>
      </cdr:nvSpPr>
      <cdr:spPr>
        <a:xfrm xmlns:a="http://schemas.openxmlformats.org/drawingml/2006/main">
          <a:off x="1323975" y="295275"/>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sz="1100"/>
        </a:p>
      </cdr:txBody>
    </cdr:sp>
  </cdr:relSizeAnchor>
</c:userShapes>
</file>

<file path=ppt/drawings/drawing3.xml><?xml version="1.0" encoding="utf-8"?>
<c:userShapes xmlns:c="http://schemas.openxmlformats.org/drawingml/2006/chart">
  <cdr:relSizeAnchor xmlns:cdr="http://schemas.openxmlformats.org/drawingml/2006/chartDrawing">
    <cdr:from>
      <cdr:x>0.2125</cdr:x>
      <cdr:y>0.04861</cdr:y>
    </cdr:from>
    <cdr:to>
      <cdr:x>0.8625</cdr:x>
      <cdr:y>0.16667</cdr:y>
    </cdr:to>
    <cdr:sp macro="" textlink="">
      <cdr:nvSpPr>
        <cdr:cNvPr id="2" name="Rectangle 1"/>
        <cdr:cNvSpPr/>
      </cdr:nvSpPr>
      <cdr:spPr>
        <a:xfrm xmlns:a="http://schemas.openxmlformats.org/drawingml/2006/main">
          <a:off x="971550" y="133350"/>
          <a:ext cx="2971800" cy="32385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0.19375</cdr:x>
      <cdr:y>0</cdr:y>
    </cdr:from>
    <cdr:to>
      <cdr:x>0.875</cdr:x>
      <cdr:y>0.11029</cdr:y>
    </cdr:to>
    <cdr:sp macro="" textlink="">
      <cdr:nvSpPr>
        <cdr:cNvPr id="3" name="Rectangle 2"/>
        <cdr:cNvSpPr/>
      </cdr:nvSpPr>
      <cdr:spPr>
        <a:xfrm xmlns:a="http://schemas.openxmlformats.org/drawingml/2006/main">
          <a:off x="1243846" y="0"/>
          <a:ext cx="4373523" cy="28574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r>
            <a:rPr lang="en-US" sz="2000" b="1" dirty="0">
              <a:solidFill>
                <a:sysClr val="windowText" lastClr="000000"/>
              </a:solidFill>
            </a:rPr>
            <a:t>HOUSE TYPE OF SAFARCHATA VILLAGE</a:t>
          </a:r>
        </a:p>
      </cdr:txBody>
    </cdr:sp>
  </cdr:relSizeAnchor>
</c:userShapes>
</file>

<file path=ppt/drawings/drawing4.xml><?xml version="1.0" encoding="utf-8"?>
<c:userShapes xmlns:c="http://schemas.openxmlformats.org/drawingml/2006/chart">
  <cdr:relSizeAnchor xmlns:cdr="http://schemas.openxmlformats.org/drawingml/2006/chartDrawing">
    <cdr:from>
      <cdr:x>0.03853</cdr:x>
      <cdr:y>0.14234</cdr:y>
    </cdr:from>
    <cdr:to>
      <cdr:x>0.26055</cdr:x>
      <cdr:y>0.66788</cdr:y>
    </cdr:to>
    <cdr:sp macro="" textlink="">
      <cdr:nvSpPr>
        <cdr:cNvPr id="4" name="Rectangle 3"/>
        <cdr:cNvSpPr/>
      </cdr:nvSpPr>
      <cdr:spPr>
        <a:xfrm xmlns:a="http://schemas.openxmlformats.org/drawingml/2006/main" rot="16200000">
          <a:off x="90491" y="481011"/>
          <a:ext cx="1371598" cy="115252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p xmlns:a="http://schemas.openxmlformats.org/drawingml/2006/main">
          <a:r>
            <a:rPr lang="en-US" sz="1400" b="1" dirty="0">
              <a:solidFill>
                <a:sysClr val="windowText" lastClr="000000"/>
              </a:solidFill>
            </a:rPr>
            <a:t>NO  OF HOUSE</a:t>
          </a:r>
        </a:p>
      </cdr:txBody>
    </cdr:sp>
  </cdr:relSizeAnchor>
  <cdr:relSizeAnchor xmlns:cdr="http://schemas.openxmlformats.org/drawingml/2006/chartDrawing">
    <cdr:from>
      <cdr:x>0.46239</cdr:x>
      <cdr:y>0.65036</cdr:y>
    </cdr:from>
    <cdr:to>
      <cdr:x>0.49725</cdr:x>
      <cdr:y>0.66788</cdr:y>
    </cdr:to>
    <cdr:sp macro="" textlink="">
      <cdr:nvSpPr>
        <cdr:cNvPr id="5" name="Oval 4"/>
        <cdr:cNvSpPr/>
      </cdr:nvSpPr>
      <cdr:spPr>
        <a:xfrm xmlns:a="http://schemas.openxmlformats.org/drawingml/2006/main" flipH="1">
          <a:off x="2400300" y="1697355"/>
          <a:ext cx="180976" cy="45719"/>
        </a:xfrm>
        <a:prstGeom xmlns:a="http://schemas.openxmlformats.org/drawingml/2006/main" prst="ellipse">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p xmlns:a="http://schemas.openxmlformats.org/drawingml/2006/main">
          <a:endParaRPr lang="en-US">
            <a:ln>
              <a:noFill/>
            </a:ln>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0.03252</cdr:x>
      <cdr:y>0.04199</cdr:y>
    </cdr:from>
    <cdr:to>
      <cdr:x>0.1901</cdr:x>
      <cdr:y>0.64033</cdr:y>
    </cdr:to>
    <cdr:sp macro="" textlink="">
      <cdr:nvSpPr>
        <cdr:cNvPr id="2" name="Rectangle 1"/>
        <cdr:cNvSpPr/>
      </cdr:nvSpPr>
      <cdr:spPr>
        <a:xfrm xmlns:a="http://schemas.openxmlformats.org/drawingml/2006/main" rot="16200000">
          <a:off x="-304850" y="611003"/>
          <a:ext cx="1827547" cy="86204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p xmlns:a="http://schemas.openxmlformats.org/drawingml/2006/main">
          <a:r>
            <a:rPr lang="en-US" sz="1400" b="1" dirty="0">
              <a:solidFill>
                <a:sysClr val="windowText" lastClr="000000"/>
              </a:solidFill>
              <a:latin typeface="+mn-lt"/>
              <a:ea typeface="+mn-ea"/>
              <a:cs typeface="+mn-cs"/>
            </a:rPr>
            <a:t>HOUSES</a:t>
          </a:r>
          <a:r>
            <a:rPr lang="en-US" sz="1400" dirty="0">
              <a:solidFill>
                <a:sysClr val="windowText" lastClr="000000"/>
              </a:solidFill>
              <a:latin typeface="+mn-lt"/>
              <a:ea typeface="+mn-ea"/>
              <a:cs typeface="+mn-cs"/>
            </a:rPr>
            <a:t> </a:t>
          </a:r>
          <a:r>
            <a:rPr lang="en-US" sz="1400" b="1" dirty="0">
              <a:solidFill>
                <a:sysClr val="windowText" lastClr="000000"/>
              </a:solidFill>
              <a:latin typeface="+mn-lt"/>
              <a:ea typeface="+mn-ea"/>
              <a:cs typeface="+mn-cs"/>
            </a:rPr>
            <a:t>IN(%)</a:t>
          </a:r>
        </a:p>
      </cdr:txBody>
    </cdr:sp>
  </cdr:relSizeAnchor>
  <cdr:relSizeAnchor xmlns:cdr="http://schemas.openxmlformats.org/drawingml/2006/chartDrawing">
    <cdr:from>
      <cdr:x>0.30934</cdr:x>
      <cdr:y>0.80249</cdr:y>
    </cdr:from>
    <cdr:to>
      <cdr:x>0.6657</cdr:x>
      <cdr:y>0.86279</cdr:y>
    </cdr:to>
    <cdr:sp macro="" textlink="">
      <cdr:nvSpPr>
        <cdr:cNvPr id="3" name="Rectangle 2">
          <a:extLst xmlns:a="http://schemas.openxmlformats.org/drawingml/2006/main">
            <a:ext uri="{FF2B5EF4-FFF2-40B4-BE49-F238E27FC236}">
              <a16:creationId xmlns:a16="http://schemas.microsoft.com/office/drawing/2014/main" xmlns="" id="{B71D5D29-F85A-B23A-05D7-FB8E58DABEEA}"/>
            </a:ext>
          </a:extLst>
        </cdr:cNvPr>
        <cdr:cNvSpPr/>
      </cdr:nvSpPr>
      <cdr:spPr>
        <a:xfrm xmlns:a="http://schemas.openxmlformats.org/drawingml/2006/main">
          <a:off x="1692276" y="2451100"/>
          <a:ext cx="1949450" cy="18415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400" b="1" dirty="0">
              <a:solidFill>
                <a:schemeClr val="tx1">
                  <a:lumMod val="95000"/>
                  <a:lumOff val="5000"/>
                </a:schemeClr>
              </a:solidFill>
            </a:rPr>
            <a:t>AREA OF THE HOUSES</a:t>
          </a:r>
        </a:p>
      </cdr:txBody>
    </cdr:sp>
  </cdr:relSizeAnchor>
</c:userShapes>
</file>

<file path=ppt/drawings/drawing6.xml><?xml version="1.0" encoding="utf-8"?>
<c:userShapes xmlns:c="http://schemas.openxmlformats.org/drawingml/2006/chart">
  <cdr:relSizeAnchor xmlns:cdr="http://schemas.openxmlformats.org/drawingml/2006/chartDrawing">
    <cdr:from>
      <cdr:x>0.41266</cdr:x>
      <cdr:y>0.85991</cdr:y>
    </cdr:from>
    <cdr:to>
      <cdr:x>0.76092</cdr:x>
      <cdr:y>0.94828</cdr:y>
    </cdr:to>
    <cdr:sp macro="" textlink="">
      <cdr:nvSpPr>
        <cdr:cNvPr id="2" name="Rectangle 1">
          <a:extLst xmlns:a="http://schemas.openxmlformats.org/drawingml/2006/main">
            <a:ext uri="{FF2B5EF4-FFF2-40B4-BE49-F238E27FC236}">
              <a16:creationId xmlns:a16="http://schemas.microsoft.com/office/drawing/2014/main" xmlns="" id="{A57E0707-A345-590C-3C13-8674447C1CAE}"/>
            </a:ext>
          </a:extLst>
        </cdr:cNvPr>
        <cdr:cNvSpPr/>
      </cdr:nvSpPr>
      <cdr:spPr>
        <a:xfrm xmlns:a="http://schemas.openxmlformats.org/drawingml/2006/main">
          <a:off x="2400301" y="2533650"/>
          <a:ext cx="2025650" cy="26035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400" b="1" dirty="0">
              <a:solidFill>
                <a:schemeClr val="tx1">
                  <a:lumMod val="95000"/>
                  <a:lumOff val="5000"/>
                </a:schemeClr>
              </a:solidFill>
            </a:rPr>
            <a:t>NO</a:t>
          </a:r>
          <a:r>
            <a:rPr lang="en-US" sz="1400" b="1" baseline="0" dirty="0">
              <a:solidFill>
                <a:schemeClr val="tx1">
                  <a:lumMod val="95000"/>
                  <a:lumOff val="5000"/>
                </a:schemeClr>
              </a:solidFill>
            </a:rPr>
            <a:t> OF ROOM</a:t>
          </a:r>
          <a:endParaRPr lang="en-US" sz="1400" b="1" dirty="0">
            <a:solidFill>
              <a:schemeClr val="tx1">
                <a:lumMod val="95000"/>
                <a:lumOff val="5000"/>
              </a:schemeClr>
            </a:solidFill>
          </a:endParaRPr>
        </a:p>
      </cdr:txBody>
    </cdr:sp>
  </cdr:relSizeAnchor>
  <cdr:relSizeAnchor xmlns:cdr="http://schemas.openxmlformats.org/drawingml/2006/chartDrawing">
    <cdr:from>
      <cdr:x>0.00873</cdr:x>
      <cdr:y>0.01724</cdr:y>
    </cdr:from>
    <cdr:to>
      <cdr:x>0.1059</cdr:x>
      <cdr:y>0.71552</cdr:y>
    </cdr:to>
    <cdr:sp macro="" textlink="">
      <cdr:nvSpPr>
        <cdr:cNvPr id="3" name="Rectangle 2">
          <a:extLst xmlns:a="http://schemas.openxmlformats.org/drawingml/2006/main">
            <a:ext uri="{FF2B5EF4-FFF2-40B4-BE49-F238E27FC236}">
              <a16:creationId xmlns:a16="http://schemas.microsoft.com/office/drawing/2014/main" xmlns="" id="{AE93BC82-E09C-448A-92ED-62D752C391A0}"/>
            </a:ext>
          </a:extLst>
        </cdr:cNvPr>
        <cdr:cNvSpPr/>
      </cdr:nvSpPr>
      <cdr:spPr>
        <a:xfrm xmlns:a="http://schemas.openxmlformats.org/drawingml/2006/main" rot="16200000">
          <a:off x="-695325" y="796925"/>
          <a:ext cx="2057400" cy="56515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lang="en-IN" sz="1600" dirty="0">
              <a:solidFill>
                <a:schemeClr val="tx1">
                  <a:lumMod val="95000"/>
                  <a:lumOff val="5000"/>
                </a:schemeClr>
              </a:solidFill>
            </a:rPr>
            <a:t>HOUSES</a:t>
          </a:r>
          <a:r>
            <a:rPr lang="en-IN" sz="1600" baseline="0" dirty="0">
              <a:solidFill>
                <a:schemeClr val="tx1">
                  <a:lumMod val="95000"/>
                  <a:lumOff val="5000"/>
                </a:schemeClr>
              </a:solidFill>
            </a:rPr>
            <a:t> IN (%)</a:t>
          </a:r>
          <a:endParaRPr lang="en-IN" sz="1600" dirty="0">
            <a:solidFill>
              <a:schemeClr val="tx1">
                <a:lumMod val="95000"/>
                <a:lumOff val="5000"/>
              </a:schemeClr>
            </a:solidFill>
          </a:endParaRPr>
        </a:p>
      </cdr:txBody>
    </cdr:sp>
  </cdr:relSizeAnchor>
</c:userShap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10/9/2023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10/9/2023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DF7D8E9-BD80-4C85-9FAA-FC28E12B688E}" type="datetimeFigureOut">
              <a:rPr lang="en-US" smtClean="0"/>
              <a:pPr/>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4B3657-3D0F-477D-B80F-E2D413C97AE2}" type="slidenum">
              <a:rPr lang="en-US" smtClean="0"/>
              <a:pPr/>
              <a:t>‹#›</a:t>
            </a:fld>
            <a:endParaRPr lang="en-US"/>
          </a:p>
        </p:txBody>
      </p:sp>
    </p:spTree>
    <p:extLst>
      <p:ext uri="{BB962C8B-B14F-4D97-AF65-F5344CB8AC3E}">
        <p14:creationId xmlns:p14="http://schemas.microsoft.com/office/powerpoint/2010/main" xmlns="" val="920821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10/9/2023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10/9/2023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pPr/>
              <a:t>10/9/2023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10/9/2023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Eastern_Coastal_Plains" TargetMode="External"/><Relationship Id="rId2" Type="http://schemas.openxmlformats.org/officeDocument/2006/relationships/hyperlink" Target="https://en.wikipedia.org/wiki/Indo-Gangetic_Plain" TargetMode="External"/><Relationship Id="rId1" Type="http://schemas.openxmlformats.org/officeDocument/2006/relationships/slideLayout" Target="../slideLayouts/slideLayout2.xml"/><Relationship Id="rId4" Type="http://schemas.openxmlformats.org/officeDocument/2006/relationships/hyperlink" Target="https://en.wikipedia.org/wiki/Alluviu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jpeg"/></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88.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33">
            <a:extLst>
              <a:ext uri="{FF2B5EF4-FFF2-40B4-BE49-F238E27FC236}">
                <a16:creationId xmlns:a16="http://schemas.microsoft.com/office/drawing/2014/main" xmlns="" id="{B40FCD49-2060-48B9-8212-8A5F1DF472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Green and dry land">
            <a:extLst>
              <a:ext uri="{FF2B5EF4-FFF2-40B4-BE49-F238E27FC236}">
                <a16:creationId xmlns:a16="http://schemas.microsoft.com/office/drawing/2014/main" xmlns="" id="{A92BD631-4612-68C4-1EF4-8DEC4F3EA9F5}"/>
              </a:ext>
            </a:extLst>
          </p:cNvPr>
          <p:cNvPicPr>
            <a:picLocks noChangeAspect="1"/>
          </p:cNvPicPr>
          <p:nvPr/>
        </p:nvPicPr>
        <p:blipFill rotWithShape="1">
          <a:blip r:embed="rId2">
            <a:alphaModFix amt="35000"/>
          </a:blip>
          <a:srcRect l="9169" r="4608" b="-1"/>
          <a:stretch/>
        </p:blipFill>
        <p:spPr>
          <a:xfrm>
            <a:off x="0" y="0"/>
            <a:ext cx="12191980" cy="6857990"/>
          </a:xfrm>
          <a:prstGeom prst="rect">
            <a:avLst/>
          </a:prstGeom>
        </p:spPr>
      </p:pic>
      <p:pic>
        <p:nvPicPr>
          <p:cNvPr id="45" name="Picture 35">
            <a:extLst>
              <a:ext uri="{FF2B5EF4-FFF2-40B4-BE49-F238E27FC236}">
                <a16:creationId xmlns:a16="http://schemas.microsoft.com/office/drawing/2014/main" xmlns="" id="{83A45DCD-B5FB-4A86-88D2-91088C7FFC5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CA1995EE-DFFB-B704-A56C-46FAB43BC26B}"/>
              </a:ext>
            </a:extLst>
          </p:cNvPr>
          <p:cNvSpPr>
            <a:spLocks noGrp="1"/>
          </p:cNvSpPr>
          <p:nvPr>
            <p:ph type="ctrTitle"/>
          </p:nvPr>
        </p:nvSpPr>
        <p:spPr>
          <a:xfrm>
            <a:off x="1751012" y="1300785"/>
            <a:ext cx="8689976" cy="2802864"/>
          </a:xfrm>
        </p:spPr>
        <p:txBody>
          <a:bodyPr>
            <a:normAutofit/>
          </a:bodyPr>
          <a:lstStyle/>
          <a:p>
            <a:r>
              <a:rPr lang="en-IN" sz="2300" i="0" u="none" strike="noStrike" baseline="0" dirty="0">
                <a:latin typeface="Times New Roman" panose="02020603050405020304" pitchFamily="18" charset="0"/>
              </a:rPr>
              <a:t> </a:t>
            </a:r>
            <a:r>
              <a:rPr lang="en-IN" sz="2300" b="1" i="0" u="none" strike="noStrike" baseline="0" dirty="0">
                <a:latin typeface="Times New Roman" panose="02020603050405020304" pitchFamily="18" charset="0"/>
              </a:rPr>
              <a:t>FIELD REPORT </a:t>
            </a:r>
            <a:r>
              <a:rPr lang="en-IN" sz="2300" i="0" u="none" strike="noStrike" baseline="0" dirty="0">
                <a:latin typeface="Times New Roman" panose="02020603050405020304" pitchFamily="18" charset="0"/>
              </a:rPr>
              <a:t/>
            </a:r>
            <a:br>
              <a:rPr lang="en-IN" sz="2300" i="0" u="none" strike="noStrike" baseline="0" dirty="0">
                <a:latin typeface="Times New Roman" panose="02020603050405020304" pitchFamily="18" charset="0"/>
              </a:rPr>
            </a:br>
            <a:r>
              <a:rPr lang="en-IN" sz="2300" i="0" u="none" strike="noStrike" baseline="0" dirty="0">
                <a:latin typeface="Times New Roman" panose="02020603050405020304" pitchFamily="18" charset="0"/>
              </a:rPr>
              <a:t>ON </a:t>
            </a:r>
            <a:br>
              <a:rPr lang="en-IN" sz="2300" i="0" u="none" strike="noStrike" baseline="0" dirty="0">
                <a:latin typeface="Times New Roman" panose="02020603050405020304" pitchFamily="18" charset="0"/>
              </a:rPr>
            </a:br>
            <a:r>
              <a:rPr lang="en-IN" sz="2300" i="0" u="none" strike="noStrike" baseline="0" dirty="0">
                <a:latin typeface="Times New Roman" panose="02020603050405020304" pitchFamily="18" charset="0"/>
              </a:rPr>
              <a:t>“A GEOGRAPHICAL CASE STUDY ON PHYSICAL &amp; SOCIO ECONOMIC PROBLEM DUE TO COASTAL ENVIRONMENT OF SAFARCHATA VILLAGE UNDER KHEJURI-II BLOCK IN PURBA MEDINIPUR DISTRICT (W.B)” </a:t>
            </a:r>
            <a:br>
              <a:rPr lang="en-IN" sz="2300" i="0" u="none" strike="noStrike" baseline="0" dirty="0">
                <a:latin typeface="Times New Roman" panose="02020603050405020304" pitchFamily="18" charset="0"/>
              </a:rPr>
            </a:br>
            <a:endParaRPr lang="en-IN" sz="2300" dirty="0"/>
          </a:p>
        </p:txBody>
      </p:sp>
      <p:sp>
        <p:nvSpPr>
          <p:cNvPr id="3" name="Subtitle 2">
            <a:extLst>
              <a:ext uri="{FF2B5EF4-FFF2-40B4-BE49-F238E27FC236}">
                <a16:creationId xmlns:a16="http://schemas.microsoft.com/office/drawing/2014/main" xmlns="" id="{E64AFC1D-C98B-5B23-F11C-5EB31E872511}"/>
              </a:ext>
            </a:extLst>
          </p:cNvPr>
          <p:cNvSpPr>
            <a:spLocks noGrp="1"/>
          </p:cNvSpPr>
          <p:nvPr>
            <p:ph type="subTitle" idx="1"/>
          </p:nvPr>
        </p:nvSpPr>
        <p:spPr>
          <a:xfrm>
            <a:off x="1751012" y="3886200"/>
            <a:ext cx="8689976" cy="1932709"/>
          </a:xfrm>
        </p:spPr>
        <p:txBody>
          <a:bodyPr>
            <a:normAutofit/>
          </a:bodyPr>
          <a:lstStyle/>
          <a:p>
            <a:pPr>
              <a:lnSpc>
                <a:spcPct val="110000"/>
              </a:lnSpc>
            </a:pPr>
            <a:endParaRPr lang="en-IN" sz="900" b="0" i="0" u="none" strike="noStrike" baseline="0" dirty="0">
              <a:solidFill>
                <a:schemeClr val="tx1">
                  <a:lumMod val="65000"/>
                  <a:lumOff val="35000"/>
                </a:schemeClr>
              </a:solidFill>
              <a:latin typeface="Bahnschrift" panose="020B0502040204020203" pitchFamily="34" charset="0"/>
            </a:endParaRPr>
          </a:p>
          <a:p>
            <a:pPr>
              <a:lnSpc>
                <a:spcPct val="110000"/>
              </a:lnSpc>
            </a:pPr>
            <a:endParaRPr lang="en-IN" sz="900" b="0" i="0" u="none" strike="noStrike" baseline="0" dirty="0">
              <a:solidFill>
                <a:schemeClr val="tx1">
                  <a:lumMod val="65000"/>
                  <a:lumOff val="35000"/>
                </a:schemeClr>
              </a:solidFill>
              <a:latin typeface="Bahnschrift" panose="020B0502040204020203" pitchFamily="34" charset="0"/>
            </a:endParaRPr>
          </a:p>
          <a:p>
            <a:pPr>
              <a:lnSpc>
                <a:spcPct val="110000"/>
              </a:lnSpc>
            </a:pPr>
            <a:r>
              <a:rPr lang="en-IN" sz="900" b="0" i="0" u="none" strike="noStrike" baseline="0" dirty="0">
                <a:solidFill>
                  <a:schemeClr val="tx1">
                    <a:lumMod val="65000"/>
                    <a:lumOff val="35000"/>
                  </a:schemeClr>
                </a:solidFill>
                <a:latin typeface="Bahnschrift" panose="020B0502040204020203" pitchFamily="34" charset="0"/>
              </a:rPr>
              <a:t> </a:t>
            </a:r>
            <a:r>
              <a:rPr lang="en-IN" sz="1900" b="0" i="0" u="none" strike="noStrike" baseline="0" dirty="0">
                <a:solidFill>
                  <a:schemeClr val="tx1">
                    <a:lumMod val="65000"/>
                    <a:lumOff val="35000"/>
                  </a:schemeClr>
                </a:solidFill>
                <a:latin typeface="Bahnschrift" panose="020B0502040204020203" pitchFamily="34" charset="0"/>
              </a:rPr>
              <a:t>SEMESTER-5, PAPER-CC-11P, SESSION-2022-23 </a:t>
            </a:r>
          </a:p>
          <a:p>
            <a:pPr>
              <a:lnSpc>
                <a:spcPct val="110000"/>
              </a:lnSpc>
            </a:pPr>
            <a:r>
              <a:rPr lang="en-IN" sz="1900" b="1" i="0" u="none" strike="noStrike" baseline="0" dirty="0">
                <a:solidFill>
                  <a:schemeClr val="tx1">
                    <a:lumMod val="65000"/>
                    <a:lumOff val="35000"/>
                  </a:schemeClr>
                </a:solidFill>
                <a:latin typeface="Arial" panose="020B0604020202020204" pitchFamily="34" charset="0"/>
              </a:rPr>
              <a:t>DEPARTMENT OF GEOGRAPHY </a:t>
            </a:r>
            <a:endParaRPr lang="en-IN" sz="1900" b="0" i="0" u="none" strike="noStrike" baseline="0" dirty="0">
              <a:solidFill>
                <a:schemeClr val="tx1">
                  <a:lumMod val="65000"/>
                  <a:lumOff val="35000"/>
                </a:schemeClr>
              </a:solidFill>
              <a:latin typeface="Arial" panose="020B0604020202020204" pitchFamily="34" charset="0"/>
            </a:endParaRPr>
          </a:p>
          <a:p>
            <a:pPr>
              <a:lnSpc>
                <a:spcPct val="110000"/>
              </a:lnSpc>
            </a:pPr>
            <a:r>
              <a:rPr lang="en-IN" sz="1900" b="1" i="0" u="none" strike="noStrike" baseline="0" dirty="0">
                <a:solidFill>
                  <a:schemeClr val="tx1">
                    <a:lumMod val="65000"/>
                    <a:lumOff val="35000"/>
                  </a:schemeClr>
                </a:solidFill>
                <a:latin typeface="Times New Roman" panose="02020603050405020304" pitchFamily="18" charset="0"/>
              </a:rPr>
              <a:t>MUGBERIA GANGADHAR MAHAVIDYALAYA </a:t>
            </a:r>
            <a:endParaRPr lang="en-IN" sz="1900" dirty="0">
              <a:solidFill>
                <a:schemeClr val="tx1">
                  <a:lumMod val="65000"/>
                  <a:lumOff val="35000"/>
                </a:schemeClr>
              </a:solidFill>
            </a:endParaRPr>
          </a:p>
        </p:txBody>
      </p:sp>
    </p:spTree>
    <p:extLst>
      <p:ext uri="{BB962C8B-B14F-4D97-AF65-F5344CB8AC3E}">
        <p14:creationId xmlns:p14="http://schemas.microsoft.com/office/powerpoint/2010/main" xmlns="" val="406845882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6">
            <a:extLst>
              <a:ext uri="{FF2B5EF4-FFF2-40B4-BE49-F238E27FC236}">
                <a16:creationId xmlns:a16="http://schemas.microsoft.com/office/drawing/2014/main" xmlns="" id="{BB2D022A-2774-94EB-7C09-E55093FEB57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l="13043" r="9586" b="11858"/>
          <a:stretch>
            <a:fillRect/>
          </a:stretch>
        </p:blipFill>
        <p:spPr bwMode="auto">
          <a:xfrm>
            <a:off x="1111038" y="1174434"/>
            <a:ext cx="4375362" cy="3207394"/>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17">
            <a:extLst>
              <a:ext uri="{FF2B5EF4-FFF2-40B4-BE49-F238E27FC236}">
                <a16:creationId xmlns:a16="http://schemas.microsoft.com/office/drawing/2014/main" xmlns="" id="{918074A3-19EA-78FF-DAEC-5D9494D01DF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14017" r="7613" b="27203"/>
          <a:stretch>
            <a:fillRect/>
          </a:stretch>
        </p:blipFill>
        <p:spPr bwMode="auto">
          <a:xfrm>
            <a:off x="6333526" y="1174434"/>
            <a:ext cx="4653795" cy="320739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a:extLst>
              <a:ext uri="{FF2B5EF4-FFF2-40B4-BE49-F238E27FC236}">
                <a16:creationId xmlns:a16="http://schemas.microsoft.com/office/drawing/2014/main" xmlns="" id="{BA82A71C-3FCB-32F1-B56B-A3D8DE589FB1}"/>
              </a:ext>
            </a:extLst>
          </p:cNvPr>
          <p:cNvSpPr>
            <a:spLocks noChangeArrowheads="1"/>
          </p:cNvSpPr>
          <p:nvPr/>
        </p:nvSpPr>
        <p:spPr bwMode="auto">
          <a:xfrm>
            <a:off x="2497739" y="244198"/>
            <a:ext cx="10155085" cy="8002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SOME MOMENT OF POST FIELD STAGE</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7">
            <a:extLst>
              <a:ext uri="{FF2B5EF4-FFF2-40B4-BE49-F238E27FC236}">
                <a16:creationId xmlns:a16="http://schemas.microsoft.com/office/drawing/2014/main" xmlns="" id="{C0097651-6605-2537-F232-C0116629B8AE}"/>
              </a:ext>
            </a:extLst>
          </p:cNvPr>
          <p:cNvSpPr>
            <a:spLocks noChangeArrowheads="1"/>
          </p:cNvSpPr>
          <p:nvPr/>
        </p:nvSpPr>
        <p:spPr bwMode="auto">
          <a:xfrm>
            <a:off x="1095375" y="91440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Tree>
    <p:extLst>
      <p:ext uri="{BB962C8B-B14F-4D97-AF65-F5344CB8AC3E}">
        <p14:creationId xmlns:p14="http://schemas.microsoft.com/office/powerpoint/2010/main" xmlns="" val="1966503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FAA7B0-5D19-3FD7-6DF1-79EF7E301BF2}"/>
              </a:ext>
            </a:extLst>
          </p:cNvPr>
          <p:cNvSpPr>
            <a:spLocks noGrp="1"/>
          </p:cNvSpPr>
          <p:nvPr>
            <p:ph type="title"/>
          </p:nvPr>
        </p:nvSpPr>
        <p:spPr>
          <a:xfrm>
            <a:off x="717395" y="350889"/>
            <a:ext cx="10364451" cy="318185"/>
          </a:xfrm>
        </p:spPr>
        <p:txBody>
          <a:bodyPr>
            <a:normAutofit fontScale="90000"/>
          </a:bodyPr>
          <a:lstStyle/>
          <a:p>
            <a:r>
              <a:rPr lang="en-US" sz="31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SCHEME OF REPRESENTATION</a:t>
            </a:r>
            <a:r>
              <a:rPr lang="en-IN" sz="1800" dirty="0">
                <a:effectLst/>
                <a:latin typeface="Calibri" panose="020F0502020204030204" pitchFamily="34" charset="0"/>
                <a:ea typeface="Calibri" panose="020F0502020204030204" pitchFamily="34" charset="0"/>
                <a:cs typeface="Times New Roman" panose="02020603050405020304" pitchFamily="18" charset="0"/>
              </a:rPr>
              <a:t/>
            </a:r>
            <a:br>
              <a:rPr lang="en-IN" sz="18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xmlns="" id="{E852BCCA-4CDF-46AE-28B7-AE96F209E1CC}"/>
              </a:ext>
            </a:extLst>
          </p:cNvPr>
          <p:cNvSpPr>
            <a:spLocks noGrp="1"/>
          </p:cNvSpPr>
          <p:nvPr>
            <p:ph sz="quarter" idx="13"/>
          </p:nvPr>
        </p:nvSpPr>
        <p:spPr>
          <a:xfrm>
            <a:off x="914399" y="669074"/>
            <a:ext cx="10560206" cy="6266985"/>
          </a:xfrm>
        </p:spPr>
        <p:txBody>
          <a:bodyPr>
            <a:noAutofit/>
          </a:bodyPr>
          <a:lstStyle/>
          <a:p>
            <a:pPr marL="0" indent="0">
              <a:lnSpc>
                <a:spcPct val="115000"/>
              </a:lnSpc>
              <a:spcAft>
                <a:spcPts val="1000"/>
              </a:spcAft>
              <a:buNone/>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For systematic representation the whole survey report has been divided into 8 chapters which is given below-</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CHAPTER-1:  This chapter analysis the physical set up of this study area.</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CHAPTER-2:  This chapter used for land-use pattern details in this village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CHAPTER-3: This chapter analysis the demographic structure of the village.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CHAPTER-4: This chapter used for details discussion of the housing condition, energy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consumption and basic amenities etc. in this village.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tabLst>
                <a:tab pos="571500"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CHAPTER-5: This chapter used for discussion of economic set up of the village.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CHAPTER-6: This chapter discuss about the facility of accommodation.</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CHAPTER-7: This chapter analysis the social structure of the study area.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0">
              <a:lnSpc>
                <a:spcPct val="115000"/>
              </a:lnSpc>
              <a:spcAft>
                <a:spcPts val="1000"/>
              </a:spcAft>
              <a:buNone/>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CHAPTER-8: These chapter different problems faced by the people are analysis and find out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0">
              <a:lnSpc>
                <a:spcPct val="115000"/>
              </a:lnSpc>
              <a:spcAft>
                <a:spcPts val="1000"/>
              </a:spcAft>
              <a:buNone/>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solving method.</a:t>
            </a:r>
            <a:endParaRPr lang="en-IN" sz="1400" dirty="0"/>
          </a:p>
        </p:txBody>
      </p:sp>
    </p:spTree>
    <p:extLst>
      <p:ext uri="{BB962C8B-B14F-4D97-AF65-F5344CB8AC3E}">
        <p14:creationId xmlns:p14="http://schemas.microsoft.com/office/powerpoint/2010/main" xmlns="" val="4220717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xmlns="" id="{10D21FCB-56CB-4EFA-A79A-A9A8EC0F72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1">
            <a:extLst>
              <a:ext uri="{FF2B5EF4-FFF2-40B4-BE49-F238E27FC236}">
                <a16:creationId xmlns:a16="http://schemas.microsoft.com/office/drawing/2014/main" xmlns="" id="{B1027BD9-272C-4CC4-9396-1708F8B1F40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5F5EB3AE-2E93-BF16-4D58-732CBB655628}"/>
              </a:ext>
            </a:extLst>
          </p:cNvPr>
          <p:cNvSpPr>
            <a:spLocks noGrp="1"/>
          </p:cNvSpPr>
          <p:nvPr>
            <p:ph type="title"/>
          </p:nvPr>
        </p:nvSpPr>
        <p:spPr>
          <a:xfrm>
            <a:off x="435654" y="341522"/>
            <a:ext cx="3893976" cy="1596177"/>
          </a:xfrm>
        </p:spPr>
        <p:txBody>
          <a:bodyPr vert="horz" lIns="91440" tIns="45720" rIns="91440" bIns="45720" rtlCol="0" anchor="b">
            <a:normAutofit/>
          </a:bodyPr>
          <a:lstStyle/>
          <a:p>
            <a:pPr algn="l"/>
            <a:r>
              <a:rPr lang="en-US" b="1" dirty="0">
                <a:solidFill>
                  <a:srgbClr val="0070C0"/>
                </a:solidFill>
              </a:rPr>
              <a:t>LOCATION OF THE STUDY AREA:-</a:t>
            </a:r>
            <a:r>
              <a:rPr lang="en-US" dirty="0"/>
              <a:t/>
            </a:r>
            <a:br>
              <a:rPr lang="en-US" dirty="0"/>
            </a:br>
            <a:endParaRPr lang="en-US" dirty="0"/>
          </a:p>
        </p:txBody>
      </p:sp>
      <p:sp>
        <p:nvSpPr>
          <p:cNvPr id="5" name="Rectangle 1">
            <a:extLst>
              <a:ext uri="{FF2B5EF4-FFF2-40B4-BE49-F238E27FC236}">
                <a16:creationId xmlns:a16="http://schemas.microsoft.com/office/drawing/2014/main" xmlns="" id="{0C365925-C5CD-B183-F14F-B41583A7D296}"/>
              </a:ext>
            </a:extLst>
          </p:cNvPr>
          <p:cNvSpPr>
            <a:spLocks noChangeArrowheads="1"/>
          </p:cNvSpPr>
          <p:nvPr/>
        </p:nvSpPr>
        <p:spPr bwMode="auto">
          <a:xfrm>
            <a:off x="511972" y="2367093"/>
            <a:ext cx="3360771" cy="286592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fontScale="92500" lnSpcReduction="10000"/>
          </a:bodyPr>
          <a:lstStyle/>
          <a:p>
            <a:pPr marR="0" lvl="0" algn="ctr" defTabSz="914400" fontAlgn="base">
              <a:lnSpc>
                <a:spcPct val="120000"/>
              </a:lnSpc>
              <a:spcBef>
                <a:spcPct val="0"/>
              </a:spcBef>
              <a:spcAft>
                <a:spcPts val="600"/>
              </a:spcAft>
              <a:buClr>
                <a:schemeClr val="tx1"/>
              </a:buClr>
              <a:buSzTx/>
              <a:tabLst/>
            </a:pPr>
            <a:r>
              <a:rPr lang="en-US" altLang="en-US" sz="2000" cap="all" dirty="0"/>
              <a:t>  </a:t>
            </a:r>
            <a:r>
              <a:rPr kumimoji="0" lang="en-US" altLang="en-US" sz="2000" b="0" i="0" u="none" strike="noStrike" cap="all" normalizeH="0" dirty="0">
                <a:ln>
                  <a:noFill/>
                </a:ln>
              </a:rPr>
              <a:t>  A very popular name of our study area Safarchata village situated at coastal location becomes strategically important from environmental as well as socio economic point of view.</a:t>
            </a:r>
          </a:p>
          <a:p>
            <a:pPr marL="0" marR="0" lvl="0" indent="-228600" defTabSz="914400" fontAlgn="base">
              <a:lnSpc>
                <a:spcPct val="120000"/>
              </a:lnSpc>
              <a:spcBef>
                <a:spcPct val="0"/>
              </a:spcBef>
              <a:spcAft>
                <a:spcPts val="600"/>
              </a:spcAft>
              <a:buClr>
                <a:schemeClr val="tx1"/>
              </a:buClr>
              <a:buSzTx/>
              <a:buFont typeface="Arial" panose="020B0604020202020204" pitchFamily="34" charset="0"/>
              <a:buChar char="•"/>
              <a:tabLst/>
            </a:pPr>
            <a:endParaRPr kumimoji="0" lang="en-US" altLang="en-US" sz="1600" b="0" i="0" u="none" strike="noStrike" cap="all" normalizeH="0" dirty="0">
              <a:ln>
                <a:noFill/>
              </a:ln>
            </a:endParaRPr>
          </a:p>
        </p:txBody>
      </p:sp>
      <p:graphicFrame>
        <p:nvGraphicFramePr>
          <p:cNvPr id="4" name="Content Placeholder 3">
            <a:extLst>
              <a:ext uri="{FF2B5EF4-FFF2-40B4-BE49-F238E27FC236}">
                <a16:creationId xmlns:a16="http://schemas.microsoft.com/office/drawing/2014/main" xmlns="" id="{08DC9EC0-3CC4-24A2-1A33-C53F9A9BA03F}"/>
              </a:ext>
            </a:extLst>
          </p:cNvPr>
          <p:cNvGraphicFramePr>
            <a:graphicFrameLocks noGrp="1"/>
          </p:cNvGraphicFramePr>
          <p:nvPr>
            <p:ph sz="quarter" idx="13"/>
            <p:extLst>
              <p:ext uri="{D42A27DB-BD31-4B8C-83A1-F6EECF244321}">
                <p14:modId xmlns:p14="http://schemas.microsoft.com/office/powerpoint/2010/main" xmlns="" val="2465514064"/>
              </p:ext>
            </p:extLst>
          </p:nvPr>
        </p:nvGraphicFramePr>
        <p:xfrm>
          <a:off x="4384715" y="341521"/>
          <a:ext cx="7634689" cy="6534774"/>
        </p:xfrm>
        <a:graphic>
          <a:graphicData uri="http://schemas.openxmlformats.org/drawingml/2006/table">
            <a:tbl>
              <a:tblPr firstRow="1" firstCol="1" bandRow="1">
                <a:tableStyleId>{5C22544A-7EE6-4342-B048-85BDC9FD1C3A}</a:tableStyleId>
              </a:tblPr>
              <a:tblGrid>
                <a:gridCol w="1597445">
                  <a:extLst>
                    <a:ext uri="{9D8B030D-6E8A-4147-A177-3AD203B41FA5}">
                      <a16:colId xmlns:a16="http://schemas.microsoft.com/office/drawing/2014/main" xmlns="" val="953290488"/>
                    </a:ext>
                  </a:extLst>
                </a:gridCol>
                <a:gridCol w="1718631">
                  <a:extLst>
                    <a:ext uri="{9D8B030D-6E8A-4147-A177-3AD203B41FA5}">
                      <a16:colId xmlns:a16="http://schemas.microsoft.com/office/drawing/2014/main" xmlns="" val="3742428044"/>
                    </a:ext>
                  </a:extLst>
                </a:gridCol>
                <a:gridCol w="2419963">
                  <a:extLst>
                    <a:ext uri="{9D8B030D-6E8A-4147-A177-3AD203B41FA5}">
                      <a16:colId xmlns:a16="http://schemas.microsoft.com/office/drawing/2014/main" xmlns="" val="4128848914"/>
                    </a:ext>
                  </a:extLst>
                </a:gridCol>
                <a:gridCol w="1898650">
                  <a:extLst>
                    <a:ext uri="{9D8B030D-6E8A-4147-A177-3AD203B41FA5}">
                      <a16:colId xmlns:a16="http://schemas.microsoft.com/office/drawing/2014/main" xmlns="" val="3449739954"/>
                    </a:ext>
                  </a:extLst>
                </a:gridCol>
              </a:tblGrid>
              <a:tr h="517795">
                <a:tc>
                  <a:txBody>
                    <a:bodyPr/>
                    <a:lstStyle/>
                    <a:p>
                      <a:pPr marL="457200" algn="just">
                        <a:lnSpc>
                          <a:spcPct val="115000"/>
                        </a:lnSpc>
                      </a:pPr>
                      <a:r>
                        <a:rPr lang="en-US" sz="1200" dirty="0">
                          <a:effectLst/>
                        </a:rPr>
                        <a:t>Name of the village</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tc>
                  <a:txBody>
                    <a:bodyPr/>
                    <a:lstStyle/>
                    <a:p>
                      <a:pPr marL="457200" algn="just">
                        <a:lnSpc>
                          <a:spcPct val="115000"/>
                        </a:lnSpc>
                      </a:pPr>
                      <a:r>
                        <a:rPr lang="en-US" sz="1400" dirty="0">
                          <a:effectLst/>
                        </a:rPr>
                        <a:t>Type of location</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tc gridSpan="2">
                  <a:txBody>
                    <a:bodyPr/>
                    <a:lstStyle/>
                    <a:p>
                      <a:pPr marL="457200">
                        <a:lnSpc>
                          <a:spcPct val="115000"/>
                        </a:lnSpc>
                        <a:spcAft>
                          <a:spcPts val="1000"/>
                        </a:spcAft>
                      </a:pPr>
                      <a:r>
                        <a:rPr lang="en-US" sz="1400" dirty="0">
                          <a:effectLst/>
                        </a:rPr>
                        <a:t>                   Description</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tc hMerge="1">
                  <a:txBody>
                    <a:bodyPr/>
                    <a:lstStyle/>
                    <a:p>
                      <a:endParaRPr lang="en-IN"/>
                    </a:p>
                  </a:txBody>
                  <a:tcPr/>
                </a:tc>
                <a:extLst>
                  <a:ext uri="{0D108BD9-81ED-4DB2-BD59-A6C34878D82A}">
                    <a16:rowId xmlns:a16="http://schemas.microsoft.com/office/drawing/2014/main" xmlns="" val="567071869"/>
                  </a:ext>
                </a:extLst>
              </a:tr>
              <a:tr h="398864">
                <a:tc rowSpan="15">
                  <a:txBody>
                    <a:bodyPr/>
                    <a:lstStyle/>
                    <a:p>
                      <a:pPr marL="457200" algn="just">
                        <a:lnSpc>
                          <a:spcPct val="115000"/>
                        </a:lnSpc>
                      </a:pPr>
                      <a:r>
                        <a:rPr lang="en-US" sz="1100" dirty="0">
                          <a:effectLst/>
                        </a:rPr>
                        <a:t> </a:t>
                      </a:r>
                      <a:endParaRPr lang="en-IN" sz="1100" dirty="0">
                        <a:effectLst/>
                      </a:endParaRPr>
                    </a:p>
                    <a:p>
                      <a:pPr marL="457200" algn="just">
                        <a:lnSpc>
                          <a:spcPct val="115000"/>
                        </a:lnSpc>
                      </a:pPr>
                      <a:r>
                        <a:rPr lang="en-US" sz="1100" dirty="0">
                          <a:effectLst/>
                        </a:rPr>
                        <a:t> </a:t>
                      </a:r>
                      <a:endParaRPr lang="en-IN" sz="1100" dirty="0">
                        <a:effectLst/>
                      </a:endParaRPr>
                    </a:p>
                    <a:p>
                      <a:pPr marL="457200" algn="just">
                        <a:lnSpc>
                          <a:spcPct val="115000"/>
                        </a:lnSpc>
                      </a:pPr>
                      <a:r>
                        <a:rPr lang="en-US" sz="1100" dirty="0">
                          <a:effectLst/>
                        </a:rPr>
                        <a:t> </a:t>
                      </a:r>
                      <a:endParaRPr lang="en-IN" sz="1100" dirty="0">
                        <a:effectLst/>
                      </a:endParaRPr>
                    </a:p>
                    <a:p>
                      <a:pPr marL="457200" algn="just">
                        <a:lnSpc>
                          <a:spcPct val="115000"/>
                        </a:lnSpc>
                      </a:pPr>
                      <a:r>
                        <a:rPr lang="en-US" sz="1100" dirty="0">
                          <a:effectLst/>
                        </a:rPr>
                        <a:t> </a:t>
                      </a:r>
                      <a:endParaRPr lang="en-IN" sz="1100" dirty="0">
                        <a:effectLst/>
                      </a:endParaRPr>
                    </a:p>
                    <a:p>
                      <a:pPr marL="457200" algn="just">
                        <a:lnSpc>
                          <a:spcPct val="115000"/>
                        </a:lnSpc>
                      </a:pPr>
                      <a:r>
                        <a:rPr lang="en-US" sz="1100" dirty="0">
                          <a:effectLst/>
                        </a:rPr>
                        <a:t> </a:t>
                      </a:r>
                      <a:endParaRPr lang="en-IN" sz="1100" dirty="0">
                        <a:effectLst/>
                      </a:endParaRPr>
                    </a:p>
                    <a:p>
                      <a:pPr marL="457200" algn="just">
                        <a:lnSpc>
                          <a:spcPct val="115000"/>
                        </a:lnSpc>
                      </a:pPr>
                      <a:r>
                        <a:rPr lang="en-US" sz="1100" dirty="0">
                          <a:effectLst/>
                        </a:rPr>
                        <a:t> </a:t>
                      </a:r>
                      <a:endParaRPr lang="en-IN" sz="1100" dirty="0">
                        <a:effectLst/>
                      </a:endParaRPr>
                    </a:p>
                    <a:p>
                      <a:pPr marL="457200" algn="just">
                        <a:lnSpc>
                          <a:spcPct val="115000"/>
                        </a:lnSpc>
                      </a:pPr>
                      <a:r>
                        <a:rPr lang="en-US" sz="1100" dirty="0">
                          <a:effectLst/>
                        </a:rPr>
                        <a:t> </a:t>
                      </a:r>
                      <a:endParaRPr lang="en-IN" sz="1100" dirty="0">
                        <a:effectLst/>
                      </a:endParaRPr>
                    </a:p>
                    <a:p>
                      <a:pPr marL="457200" algn="just">
                        <a:lnSpc>
                          <a:spcPct val="115000"/>
                        </a:lnSpc>
                      </a:pPr>
                      <a:r>
                        <a:rPr lang="en-US" sz="1100" dirty="0">
                          <a:effectLst/>
                        </a:rPr>
                        <a:t> </a:t>
                      </a:r>
                      <a:endParaRPr lang="en-IN" sz="1100" dirty="0">
                        <a:effectLst/>
                      </a:endParaRPr>
                    </a:p>
                    <a:p>
                      <a:pPr marL="457200" algn="just">
                        <a:lnSpc>
                          <a:spcPct val="115000"/>
                        </a:lnSpc>
                      </a:pPr>
                      <a:r>
                        <a:rPr lang="en-US" sz="1400" dirty="0">
                          <a:effectLst/>
                        </a:rPr>
                        <a:t>SAFARCHATA</a:t>
                      </a:r>
                      <a:endParaRPr lang="en-IN" sz="1400" dirty="0">
                        <a:effectLst/>
                      </a:endParaRPr>
                    </a:p>
                    <a:p>
                      <a:pPr marL="457200" algn="just">
                        <a:lnSpc>
                          <a:spcPct val="115000"/>
                        </a:lnSpc>
                      </a:pPr>
                      <a:r>
                        <a:rPr lang="en-US" sz="1400" dirty="0">
                          <a:effectLst/>
                        </a:rPr>
                        <a:t>J.L NO-53</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tc rowSpan="2">
                  <a:txBody>
                    <a:bodyPr/>
                    <a:lstStyle/>
                    <a:p>
                      <a:pPr marL="457200" algn="just">
                        <a:lnSpc>
                          <a:spcPct val="115000"/>
                        </a:lnSpc>
                        <a:spcAft>
                          <a:spcPts val="1000"/>
                        </a:spcAft>
                      </a:pPr>
                      <a:r>
                        <a:rPr lang="en-US" sz="1600" dirty="0">
                          <a:effectLst/>
                        </a:rPr>
                        <a:t>Geographical location</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tc>
                  <a:txBody>
                    <a:bodyPr/>
                    <a:lstStyle/>
                    <a:p>
                      <a:pPr algn="just">
                        <a:lnSpc>
                          <a:spcPct val="115000"/>
                        </a:lnSpc>
                        <a:spcAft>
                          <a:spcPts val="1000"/>
                        </a:spcAft>
                      </a:pPr>
                      <a:r>
                        <a:rPr lang="en-US" sz="1400" dirty="0">
                          <a:effectLst/>
                        </a:rPr>
                        <a:t>Latitude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tc>
                  <a:txBody>
                    <a:bodyPr/>
                    <a:lstStyle/>
                    <a:p>
                      <a:pPr algn="just">
                        <a:lnSpc>
                          <a:spcPct val="115000"/>
                        </a:lnSpc>
                        <a:spcAft>
                          <a:spcPts val="1000"/>
                        </a:spcAft>
                      </a:pPr>
                      <a:r>
                        <a:rPr lang="en-US" sz="1400">
                          <a:effectLst/>
                        </a:rPr>
                        <a:t>21˚51’16”N - 21˚51’34”N</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extLst>
                  <a:ext uri="{0D108BD9-81ED-4DB2-BD59-A6C34878D82A}">
                    <a16:rowId xmlns:a16="http://schemas.microsoft.com/office/drawing/2014/main" xmlns="" val="2525744129"/>
                  </a:ext>
                </a:extLst>
              </a:tr>
              <a:tr h="398864">
                <a:tc vMerge="1">
                  <a:txBody>
                    <a:bodyPr/>
                    <a:lstStyle/>
                    <a:p>
                      <a:endParaRPr lang="en-IN"/>
                    </a:p>
                  </a:txBody>
                  <a:tcPr/>
                </a:tc>
                <a:tc vMerge="1">
                  <a:txBody>
                    <a:bodyPr/>
                    <a:lstStyle/>
                    <a:p>
                      <a:endParaRPr lang="en-IN"/>
                    </a:p>
                  </a:txBody>
                  <a:tcPr/>
                </a:tc>
                <a:tc>
                  <a:txBody>
                    <a:bodyPr/>
                    <a:lstStyle/>
                    <a:p>
                      <a:pPr algn="just">
                        <a:lnSpc>
                          <a:spcPct val="115000"/>
                        </a:lnSpc>
                        <a:spcAft>
                          <a:spcPts val="1000"/>
                        </a:spcAft>
                      </a:pPr>
                      <a:r>
                        <a:rPr lang="en-US" sz="1400" dirty="0">
                          <a:effectLst/>
                        </a:rPr>
                        <a:t>Longitude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tc>
                  <a:txBody>
                    <a:bodyPr/>
                    <a:lstStyle/>
                    <a:p>
                      <a:pPr algn="just">
                        <a:lnSpc>
                          <a:spcPct val="115000"/>
                        </a:lnSpc>
                        <a:spcAft>
                          <a:spcPts val="1000"/>
                        </a:spcAft>
                      </a:pPr>
                      <a:r>
                        <a:rPr lang="en-US" sz="1400">
                          <a:effectLst/>
                        </a:rPr>
                        <a:t>87˚57’57”E - 87˚58’18”E</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extLst>
                  <a:ext uri="{0D108BD9-81ED-4DB2-BD59-A6C34878D82A}">
                    <a16:rowId xmlns:a16="http://schemas.microsoft.com/office/drawing/2014/main" xmlns="" val="4156785778"/>
                  </a:ext>
                </a:extLst>
              </a:tr>
              <a:tr h="398864">
                <a:tc vMerge="1">
                  <a:txBody>
                    <a:bodyPr/>
                    <a:lstStyle/>
                    <a:p>
                      <a:endParaRPr lang="en-IN"/>
                    </a:p>
                  </a:txBody>
                  <a:tcPr/>
                </a:tc>
                <a:tc rowSpan="8">
                  <a:txBody>
                    <a:bodyPr/>
                    <a:lstStyle/>
                    <a:p>
                      <a:pPr marL="457200" algn="just">
                        <a:lnSpc>
                          <a:spcPct val="115000"/>
                        </a:lnSpc>
                      </a:pPr>
                      <a:r>
                        <a:rPr lang="en-US" sz="1600" dirty="0">
                          <a:effectLst/>
                        </a:rPr>
                        <a:t>Administrative location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tc>
                  <a:txBody>
                    <a:bodyPr/>
                    <a:lstStyle/>
                    <a:p>
                      <a:pPr marL="457200" algn="just">
                        <a:lnSpc>
                          <a:spcPct val="115000"/>
                        </a:lnSpc>
                      </a:pPr>
                      <a:r>
                        <a:rPr lang="en-US" sz="1400" dirty="0">
                          <a:effectLst/>
                        </a:rPr>
                        <a:t>State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tc>
                  <a:txBody>
                    <a:bodyPr/>
                    <a:lstStyle/>
                    <a:p>
                      <a:pPr marL="457200" algn="just">
                        <a:lnSpc>
                          <a:spcPct val="115000"/>
                        </a:lnSpc>
                        <a:spcAft>
                          <a:spcPts val="1000"/>
                        </a:spcAft>
                      </a:pPr>
                      <a:r>
                        <a:rPr lang="en-US" sz="1400">
                          <a:effectLst/>
                        </a:rPr>
                        <a:t>West Bengal</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extLst>
                  <a:ext uri="{0D108BD9-81ED-4DB2-BD59-A6C34878D82A}">
                    <a16:rowId xmlns:a16="http://schemas.microsoft.com/office/drawing/2014/main" xmlns="" val="1469796660"/>
                  </a:ext>
                </a:extLst>
              </a:tr>
              <a:tr h="398864">
                <a:tc vMerge="1">
                  <a:txBody>
                    <a:bodyPr/>
                    <a:lstStyle/>
                    <a:p>
                      <a:endParaRPr lang="en-IN"/>
                    </a:p>
                  </a:txBody>
                  <a:tcPr/>
                </a:tc>
                <a:tc vMerge="1">
                  <a:txBody>
                    <a:bodyPr/>
                    <a:lstStyle/>
                    <a:p>
                      <a:endParaRPr lang="en-IN"/>
                    </a:p>
                  </a:txBody>
                  <a:tcPr/>
                </a:tc>
                <a:tc>
                  <a:txBody>
                    <a:bodyPr/>
                    <a:lstStyle/>
                    <a:p>
                      <a:pPr marL="457200" algn="just">
                        <a:lnSpc>
                          <a:spcPct val="115000"/>
                        </a:lnSpc>
                      </a:pPr>
                      <a:r>
                        <a:rPr lang="en-US" sz="1400" dirty="0">
                          <a:effectLst/>
                        </a:rPr>
                        <a:t>District</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tc>
                  <a:txBody>
                    <a:bodyPr/>
                    <a:lstStyle/>
                    <a:p>
                      <a:pPr marL="457200" algn="just">
                        <a:lnSpc>
                          <a:spcPct val="115000"/>
                        </a:lnSpc>
                        <a:spcAft>
                          <a:spcPts val="1000"/>
                        </a:spcAft>
                      </a:pPr>
                      <a:r>
                        <a:rPr lang="en-US" sz="1400">
                          <a:effectLst/>
                        </a:rPr>
                        <a:t>Purba Medinipur</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extLst>
                  <a:ext uri="{0D108BD9-81ED-4DB2-BD59-A6C34878D82A}">
                    <a16:rowId xmlns:a16="http://schemas.microsoft.com/office/drawing/2014/main" xmlns="" val="2618730356"/>
                  </a:ext>
                </a:extLst>
              </a:tr>
              <a:tr h="241199">
                <a:tc vMerge="1">
                  <a:txBody>
                    <a:bodyPr/>
                    <a:lstStyle/>
                    <a:p>
                      <a:endParaRPr lang="en-IN"/>
                    </a:p>
                  </a:txBody>
                  <a:tcPr/>
                </a:tc>
                <a:tc vMerge="1">
                  <a:txBody>
                    <a:bodyPr/>
                    <a:lstStyle/>
                    <a:p>
                      <a:endParaRPr lang="en-IN"/>
                    </a:p>
                  </a:txBody>
                  <a:tcPr/>
                </a:tc>
                <a:tc>
                  <a:txBody>
                    <a:bodyPr/>
                    <a:lstStyle/>
                    <a:p>
                      <a:pPr marL="457200" algn="just">
                        <a:lnSpc>
                          <a:spcPct val="115000"/>
                        </a:lnSpc>
                      </a:pPr>
                      <a:r>
                        <a:rPr lang="en-US" sz="1400" dirty="0">
                          <a:effectLst/>
                        </a:rPr>
                        <a:t>Subdivision</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tc>
                  <a:txBody>
                    <a:bodyPr/>
                    <a:lstStyle/>
                    <a:p>
                      <a:pPr marL="457200" algn="just">
                        <a:lnSpc>
                          <a:spcPct val="115000"/>
                        </a:lnSpc>
                        <a:spcAft>
                          <a:spcPts val="1000"/>
                        </a:spcAft>
                      </a:pPr>
                      <a:r>
                        <a:rPr lang="en-US" sz="1400">
                          <a:effectLst/>
                        </a:rPr>
                        <a:t>Contai</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extLst>
                  <a:ext uri="{0D108BD9-81ED-4DB2-BD59-A6C34878D82A}">
                    <a16:rowId xmlns:a16="http://schemas.microsoft.com/office/drawing/2014/main" xmlns="" val="1928545075"/>
                  </a:ext>
                </a:extLst>
              </a:tr>
              <a:tr h="241199">
                <a:tc vMerge="1">
                  <a:txBody>
                    <a:bodyPr/>
                    <a:lstStyle/>
                    <a:p>
                      <a:endParaRPr lang="en-IN"/>
                    </a:p>
                  </a:txBody>
                  <a:tcPr/>
                </a:tc>
                <a:tc vMerge="1">
                  <a:txBody>
                    <a:bodyPr/>
                    <a:lstStyle/>
                    <a:p>
                      <a:endParaRPr lang="en-IN"/>
                    </a:p>
                  </a:txBody>
                  <a:tcPr/>
                </a:tc>
                <a:tc>
                  <a:txBody>
                    <a:bodyPr/>
                    <a:lstStyle/>
                    <a:p>
                      <a:pPr marL="457200" algn="just">
                        <a:lnSpc>
                          <a:spcPct val="115000"/>
                        </a:lnSpc>
                      </a:pPr>
                      <a:r>
                        <a:rPr lang="en-US" sz="1400" dirty="0">
                          <a:effectLst/>
                        </a:rPr>
                        <a:t>Block</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tc>
                  <a:txBody>
                    <a:bodyPr/>
                    <a:lstStyle/>
                    <a:p>
                      <a:pPr marL="457200" algn="just">
                        <a:lnSpc>
                          <a:spcPct val="115000"/>
                        </a:lnSpc>
                        <a:spcAft>
                          <a:spcPts val="1000"/>
                        </a:spcAft>
                      </a:pPr>
                      <a:r>
                        <a:rPr lang="en-US" sz="1400">
                          <a:effectLst/>
                        </a:rPr>
                        <a:t>Khejuri-II</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extLst>
                  <a:ext uri="{0D108BD9-81ED-4DB2-BD59-A6C34878D82A}">
                    <a16:rowId xmlns:a16="http://schemas.microsoft.com/office/drawing/2014/main" xmlns="" val="281234271"/>
                  </a:ext>
                </a:extLst>
              </a:tr>
              <a:tr h="398864">
                <a:tc vMerge="1">
                  <a:txBody>
                    <a:bodyPr/>
                    <a:lstStyle/>
                    <a:p>
                      <a:endParaRPr lang="en-IN"/>
                    </a:p>
                  </a:txBody>
                  <a:tcPr/>
                </a:tc>
                <a:tc vMerge="1">
                  <a:txBody>
                    <a:bodyPr/>
                    <a:lstStyle/>
                    <a:p>
                      <a:endParaRPr lang="en-IN"/>
                    </a:p>
                  </a:txBody>
                  <a:tcPr/>
                </a:tc>
                <a:tc>
                  <a:txBody>
                    <a:bodyPr/>
                    <a:lstStyle/>
                    <a:p>
                      <a:pPr marL="457200" algn="just">
                        <a:lnSpc>
                          <a:spcPct val="115000"/>
                        </a:lnSpc>
                      </a:pPr>
                      <a:r>
                        <a:rPr lang="en-US" sz="1400" dirty="0">
                          <a:effectLst/>
                        </a:rPr>
                        <a:t>Police Station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tc>
                  <a:txBody>
                    <a:bodyPr/>
                    <a:lstStyle/>
                    <a:p>
                      <a:pPr marL="457200" algn="just">
                        <a:lnSpc>
                          <a:spcPct val="115000"/>
                        </a:lnSpc>
                        <a:spcAft>
                          <a:spcPts val="1000"/>
                        </a:spcAft>
                      </a:pPr>
                      <a:r>
                        <a:rPr lang="en-US" sz="1400">
                          <a:effectLst/>
                        </a:rPr>
                        <a:t>Khejuri</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extLst>
                  <a:ext uri="{0D108BD9-81ED-4DB2-BD59-A6C34878D82A}">
                    <a16:rowId xmlns:a16="http://schemas.microsoft.com/office/drawing/2014/main" xmlns="" val="2409019994"/>
                  </a:ext>
                </a:extLst>
              </a:tr>
              <a:tr h="398864">
                <a:tc vMerge="1">
                  <a:txBody>
                    <a:bodyPr/>
                    <a:lstStyle/>
                    <a:p>
                      <a:endParaRPr lang="en-IN"/>
                    </a:p>
                  </a:txBody>
                  <a:tcPr/>
                </a:tc>
                <a:tc vMerge="1">
                  <a:txBody>
                    <a:bodyPr/>
                    <a:lstStyle/>
                    <a:p>
                      <a:endParaRPr lang="en-IN"/>
                    </a:p>
                  </a:txBody>
                  <a:tcPr/>
                </a:tc>
                <a:tc>
                  <a:txBody>
                    <a:bodyPr/>
                    <a:lstStyle/>
                    <a:p>
                      <a:pPr marL="457200" algn="just">
                        <a:lnSpc>
                          <a:spcPct val="115000"/>
                        </a:lnSpc>
                      </a:pPr>
                      <a:r>
                        <a:rPr lang="en-US" sz="1400" dirty="0">
                          <a:effectLst/>
                        </a:rPr>
                        <a:t>Grampanchayet</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tc>
                  <a:txBody>
                    <a:bodyPr/>
                    <a:lstStyle/>
                    <a:p>
                      <a:pPr marL="457200" algn="just">
                        <a:lnSpc>
                          <a:spcPct val="115000"/>
                        </a:lnSpc>
                        <a:spcAft>
                          <a:spcPts val="1000"/>
                        </a:spcAft>
                      </a:pPr>
                      <a:r>
                        <a:rPr lang="en-US" sz="1400">
                          <a:effectLst/>
                        </a:rPr>
                        <a:t>Khejuri</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extLst>
                  <a:ext uri="{0D108BD9-81ED-4DB2-BD59-A6C34878D82A}">
                    <a16:rowId xmlns:a16="http://schemas.microsoft.com/office/drawing/2014/main" xmlns="" val="2287927846"/>
                  </a:ext>
                </a:extLst>
              </a:tr>
              <a:tr h="131867">
                <a:tc vMerge="1">
                  <a:txBody>
                    <a:bodyPr/>
                    <a:lstStyle/>
                    <a:p>
                      <a:endParaRPr lang="en-IN"/>
                    </a:p>
                  </a:txBody>
                  <a:tcPr/>
                </a:tc>
                <a:tc vMerge="1">
                  <a:txBody>
                    <a:bodyPr/>
                    <a:lstStyle/>
                    <a:p>
                      <a:endParaRPr lang="en-IN"/>
                    </a:p>
                  </a:txBody>
                  <a:tcPr/>
                </a:tc>
                <a:tc>
                  <a:txBody>
                    <a:bodyPr/>
                    <a:lstStyle/>
                    <a:p>
                      <a:pPr marL="457200" algn="just">
                        <a:lnSpc>
                          <a:spcPct val="115000"/>
                        </a:lnSpc>
                      </a:pPr>
                      <a:r>
                        <a:rPr lang="en-US" sz="1400">
                          <a:effectLst/>
                        </a:rPr>
                        <a:t>Post</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tc>
                  <a:txBody>
                    <a:bodyPr/>
                    <a:lstStyle/>
                    <a:p>
                      <a:pPr marL="457200" algn="just">
                        <a:lnSpc>
                          <a:spcPct val="115000"/>
                        </a:lnSpc>
                        <a:spcAft>
                          <a:spcPts val="1000"/>
                        </a:spcAft>
                      </a:pPr>
                      <a:r>
                        <a:rPr lang="en-US" sz="1400" dirty="0">
                          <a:effectLst/>
                        </a:rPr>
                        <a:t>Janka S.O</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extLst>
                  <a:ext uri="{0D108BD9-81ED-4DB2-BD59-A6C34878D82A}">
                    <a16:rowId xmlns:a16="http://schemas.microsoft.com/office/drawing/2014/main" xmlns="" val="4291505705"/>
                  </a:ext>
                </a:extLst>
              </a:tr>
              <a:tr h="241199">
                <a:tc vMerge="1">
                  <a:txBody>
                    <a:bodyPr/>
                    <a:lstStyle/>
                    <a:p>
                      <a:endParaRPr lang="en-IN"/>
                    </a:p>
                  </a:txBody>
                  <a:tcPr/>
                </a:tc>
                <a:tc vMerge="1">
                  <a:txBody>
                    <a:bodyPr/>
                    <a:lstStyle/>
                    <a:p>
                      <a:endParaRPr lang="en-IN"/>
                    </a:p>
                  </a:txBody>
                  <a:tcPr/>
                </a:tc>
                <a:tc>
                  <a:txBody>
                    <a:bodyPr/>
                    <a:lstStyle/>
                    <a:p>
                      <a:pPr marL="457200" algn="just">
                        <a:lnSpc>
                          <a:spcPct val="115000"/>
                        </a:lnSpc>
                      </a:pPr>
                      <a:r>
                        <a:rPr lang="en-US" sz="1400" dirty="0">
                          <a:effectLst/>
                        </a:rPr>
                        <a:t>Pin</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tc>
                  <a:txBody>
                    <a:bodyPr/>
                    <a:lstStyle/>
                    <a:p>
                      <a:pPr marL="457200" algn="just">
                        <a:lnSpc>
                          <a:spcPct val="115000"/>
                        </a:lnSpc>
                        <a:spcAft>
                          <a:spcPts val="1000"/>
                        </a:spcAft>
                      </a:pPr>
                      <a:r>
                        <a:rPr lang="en-US" sz="1400">
                          <a:effectLst/>
                        </a:rPr>
                        <a:t>721431</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extLst>
                  <a:ext uri="{0D108BD9-81ED-4DB2-BD59-A6C34878D82A}">
                    <a16:rowId xmlns:a16="http://schemas.microsoft.com/office/drawing/2014/main" xmlns="" val="1123866793"/>
                  </a:ext>
                </a:extLst>
              </a:tr>
              <a:tr h="452001">
                <a:tc vMerge="1">
                  <a:txBody>
                    <a:bodyPr/>
                    <a:lstStyle/>
                    <a:p>
                      <a:endParaRPr lang="en-IN"/>
                    </a:p>
                  </a:txBody>
                  <a:tcPr/>
                </a:tc>
                <a:tc rowSpan="4">
                  <a:txBody>
                    <a:bodyPr/>
                    <a:lstStyle/>
                    <a:p>
                      <a:pPr marL="457200" algn="just">
                        <a:lnSpc>
                          <a:spcPct val="115000"/>
                        </a:lnSpc>
                      </a:pPr>
                      <a:r>
                        <a:rPr lang="en-US" sz="1600" dirty="0">
                          <a:effectLst/>
                        </a:rPr>
                        <a:t>Relative location</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tc>
                  <a:txBody>
                    <a:bodyPr/>
                    <a:lstStyle/>
                    <a:p>
                      <a:pPr marL="457200" algn="just">
                        <a:lnSpc>
                          <a:spcPct val="115000"/>
                        </a:lnSpc>
                      </a:pPr>
                      <a:r>
                        <a:rPr lang="en-US" sz="1400">
                          <a:effectLst/>
                        </a:rPr>
                        <a:t>North Side</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tc>
                  <a:txBody>
                    <a:bodyPr/>
                    <a:lstStyle/>
                    <a:p>
                      <a:pPr marL="457200">
                        <a:lnSpc>
                          <a:spcPct val="115000"/>
                        </a:lnSpc>
                        <a:spcAft>
                          <a:spcPts val="1000"/>
                        </a:spcAft>
                      </a:pPr>
                      <a:r>
                        <a:rPr lang="en-US" sz="1400" dirty="0" err="1">
                          <a:effectLst/>
                        </a:rPr>
                        <a:t>Alichak</a:t>
                      </a:r>
                      <a:r>
                        <a:rPr lang="en-US" sz="1400" dirty="0">
                          <a:effectLst/>
                        </a:rPr>
                        <a:t>- J.L No-51</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extLst>
                  <a:ext uri="{0D108BD9-81ED-4DB2-BD59-A6C34878D82A}">
                    <a16:rowId xmlns:a16="http://schemas.microsoft.com/office/drawing/2014/main" xmlns="" val="4218425317"/>
                  </a:ext>
                </a:extLst>
              </a:tr>
              <a:tr h="604441">
                <a:tc vMerge="1">
                  <a:txBody>
                    <a:bodyPr/>
                    <a:lstStyle/>
                    <a:p>
                      <a:endParaRPr lang="en-IN"/>
                    </a:p>
                  </a:txBody>
                  <a:tcPr/>
                </a:tc>
                <a:tc vMerge="1">
                  <a:txBody>
                    <a:bodyPr/>
                    <a:lstStyle/>
                    <a:p>
                      <a:endParaRPr lang="en-IN"/>
                    </a:p>
                  </a:txBody>
                  <a:tcPr/>
                </a:tc>
                <a:tc>
                  <a:txBody>
                    <a:bodyPr/>
                    <a:lstStyle/>
                    <a:p>
                      <a:pPr marL="457200" algn="just">
                        <a:lnSpc>
                          <a:spcPct val="115000"/>
                        </a:lnSpc>
                      </a:pPr>
                      <a:r>
                        <a:rPr lang="en-US" sz="1400" dirty="0">
                          <a:effectLst/>
                        </a:rPr>
                        <a:t>South Side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tc>
                  <a:txBody>
                    <a:bodyPr/>
                    <a:lstStyle/>
                    <a:p>
                      <a:pPr marL="457200">
                        <a:lnSpc>
                          <a:spcPct val="115000"/>
                        </a:lnSpc>
                        <a:spcAft>
                          <a:spcPts val="1000"/>
                        </a:spcAft>
                      </a:pPr>
                      <a:r>
                        <a:rPr lang="en-US" sz="1400" dirty="0">
                          <a:effectLst/>
                        </a:rPr>
                        <a:t>Radhanagar- J.L No-54</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extLst>
                  <a:ext uri="{0D108BD9-81ED-4DB2-BD59-A6C34878D82A}">
                    <a16:rowId xmlns:a16="http://schemas.microsoft.com/office/drawing/2014/main" xmlns="" val="3064127011"/>
                  </a:ext>
                </a:extLst>
              </a:tr>
              <a:tr h="398864">
                <a:tc vMerge="1">
                  <a:txBody>
                    <a:bodyPr/>
                    <a:lstStyle/>
                    <a:p>
                      <a:endParaRPr lang="en-IN"/>
                    </a:p>
                  </a:txBody>
                  <a:tcPr/>
                </a:tc>
                <a:tc vMerge="1">
                  <a:txBody>
                    <a:bodyPr/>
                    <a:lstStyle/>
                    <a:p>
                      <a:endParaRPr lang="en-IN"/>
                    </a:p>
                  </a:txBody>
                  <a:tcPr/>
                </a:tc>
                <a:tc>
                  <a:txBody>
                    <a:bodyPr/>
                    <a:lstStyle/>
                    <a:p>
                      <a:pPr marL="457200" algn="just">
                        <a:lnSpc>
                          <a:spcPct val="115000"/>
                        </a:lnSpc>
                      </a:pPr>
                      <a:r>
                        <a:rPr lang="en-US" sz="1400" dirty="0">
                          <a:effectLst/>
                        </a:rPr>
                        <a:t>East Side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tc>
                  <a:txBody>
                    <a:bodyPr/>
                    <a:lstStyle/>
                    <a:p>
                      <a:pPr marL="457200">
                        <a:lnSpc>
                          <a:spcPct val="115000"/>
                        </a:lnSpc>
                        <a:spcAft>
                          <a:spcPts val="1000"/>
                        </a:spcAft>
                      </a:pPr>
                      <a:r>
                        <a:rPr lang="en-US" sz="1400" dirty="0">
                          <a:effectLst/>
                        </a:rPr>
                        <a:t>Hooghly River</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extLst>
                  <a:ext uri="{0D108BD9-81ED-4DB2-BD59-A6C34878D82A}">
                    <a16:rowId xmlns:a16="http://schemas.microsoft.com/office/drawing/2014/main" xmlns="" val="951323653"/>
                  </a:ext>
                </a:extLst>
              </a:tr>
              <a:tr h="604441">
                <a:tc vMerge="1">
                  <a:txBody>
                    <a:bodyPr/>
                    <a:lstStyle/>
                    <a:p>
                      <a:endParaRPr lang="en-IN"/>
                    </a:p>
                  </a:txBody>
                  <a:tcPr/>
                </a:tc>
                <a:tc vMerge="1">
                  <a:txBody>
                    <a:bodyPr/>
                    <a:lstStyle/>
                    <a:p>
                      <a:endParaRPr lang="en-IN"/>
                    </a:p>
                  </a:txBody>
                  <a:tcPr/>
                </a:tc>
                <a:tc>
                  <a:txBody>
                    <a:bodyPr/>
                    <a:lstStyle/>
                    <a:p>
                      <a:pPr marL="457200" algn="just">
                        <a:lnSpc>
                          <a:spcPct val="115000"/>
                        </a:lnSpc>
                      </a:pPr>
                      <a:r>
                        <a:rPr lang="en-US" sz="1400" dirty="0">
                          <a:effectLst/>
                        </a:rPr>
                        <a:t>West Side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tc>
                  <a:txBody>
                    <a:bodyPr/>
                    <a:lstStyle/>
                    <a:p>
                      <a:pPr marL="457200">
                        <a:lnSpc>
                          <a:spcPct val="115000"/>
                        </a:lnSpc>
                        <a:spcAft>
                          <a:spcPts val="1000"/>
                        </a:spcAft>
                      </a:pPr>
                      <a:r>
                        <a:rPr lang="en-US" sz="1400" dirty="0" err="1">
                          <a:effectLst/>
                        </a:rPr>
                        <a:t>Bamanchak</a:t>
                      </a:r>
                      <a:r>
                        <a:rPr lang="en-US" sz="1400" dirty="0">
                          <a:effectLst/>
                        </a:rPr>
                        <a:t>- J.LNo-52</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extLst>
                  <a:ext uri="{0D108BD9-81ED-4DB2-BD59-A6C34878D82A}">
                    <a16:rowId xmlns:a16="http://schemas.microsoft.com/office/drawing/2014/main" xmlns="" val="627815643"/>
                  </a:ext>
                </a:extLst>
              </a:tr>
              <a:tr h="398864">
                <a:tc vMerge="1">
                  <a:txBody>
                    <a:bodyPr/>
                    <a:lstStyle/>
                    <a:p>
                      <a:endParaRPr lang="en-IN"/>
                    </a:p>
                  </a:txBody>
                  <a:tcPr/>
                </a:tc>
                <a:tc>
                  <a:txBody>
                    <a:bodyPr/>
                    <a:lstStyle/>
                    <a:p>
                      <a:pPr marL="457200" algn="just">
                        <a:lnSpc>
                          <a:spcPct val="115000"/>
                        </a:lnSpc>
                      </a:pPr>
                      <a:r>
                        <a:rPr lang="en-US" sz="1600" dirty="0">
                          <a:effectLst/>
                        </a:rPr>
                        <a:t>Topo sheet No</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tc>
                  <a:txBody>
                    <a:bodyPr/>
                    <a:lstStyle/>
                    <a:p>
                      <a:pPr marL="457200" algn="just">
                        <a:lnSpc>
                          <a:spcPct val="115000"/>
                        </a:lnSpc>
                      </a:pPr>
                      <a:r>
                        <a:rPr lang="en-US" sz="1400" dirty="0">
                          <a:effectLst/>
                        </a:rPr>
                        <a:t>Old series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tc>
                  <a:txBody>
                    <a:bodyPr/>
                    <a:lstStyle/>
                    <a:p>
                      <a:pPr marL="457200" algn="just">
                        <a:lnSpc>
                          <a:spcPct val="115000"/>
                        </a:lnSpc>
                        <a:spcAft>
                          <a:spcPts val="1000"/>
                        </a:spcAft>
                      </a:pPr>
                      <a:r>
                        <a:rPr lang="en-US" sz="1400" dirty="0">
                          <a:effectLst/>
                        </a:rPr>
                        <a:t>73O/13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655" marR="49655" marT="0" marB="0"/>
                </a:tc>
                <a:extLst>
                  <a:ext uri="{0D108BD9-81ED-4DB2-BD59-A6C34878D82A}">
                    <a16:rowId xmlns:a16="http://schemas.microsoft.com/office/drawing/2014/main" xmlns="" val="172530459"/>
                  </a:ext>
                </a:extLst>
              </a:tr>
            </a:tbl>
          </a:graphicData>
        </a:graphic>
      </p:graphicFrame>
    </p:spTree>
    <p:extLst>
      <p:ext uri="{BB962C8B-B14F-4D97-AF65-F5344CB8AC3E}">
        <p14:creationId xmlns:p14="http://schemas.microsoft.com/office/powerpoint/2010/main" xmlns="" val="873952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xmlns="" id="{B1981535-B5AA-4E0C-ACE5-925CC19B20F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a:extLst>
              <a:ext uri="{FF2B5EF4-FFF2-40B4-BE49-F238E27FC236}">
                <a16:creationId xmlns:a16="http://schemas.microsoft.com/office/drawing/2014/main" xmlns="" id="{BF97D060-AA7E-4411-BA62-28BD1EBD55D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5" name="Freeform: Shape 14">
            <a:extLst>
              <a:ext uri="{FF2B5EF4-FFF2-40B4-BE49-F238E27FC236}">
                <a16:creationId xmlns:a16="http://schemas.microsoft.com/office/drawing/2014/main" xmlns="" id="{DDDE267B-E820-4910-868D-BA40CFB936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66800" y="-9523"/>
            <a:ext cx="10058400" cy="6867522"/>
          </a:xfrm>
          <a:custGeom>
            <a:avLst/>
            <a:gdLst>
              <a:gd name="connsiteX0" fmla="*/ 1263465 w 10058400"/>
              <a:gd name="connsiteY0" fmla="*/ 0 h 6867522"/>
              <a:gd name="connsiteX1" fmla="*/ 8794935 w 10058400"/>
              <a:gd name="connsiteY1" fmla="*/ 0 h 6867522"/>
              <a:gd name="connsiteX2" fmla="*/ 8909975 w 10058400"/>
              <a:gd name="connsiteY2" fmla="*/ 132807 h 6867522"/>
              <a:gd name="connsiteX3" fmla="*/ 10058400 w 10058400"/>
              <a:gd name="connsiteY3" fmla="*/ 3331845 h 6867522"/>
              <a:gd name="connsiteX4" fmla="*/ 8751905 w 10058400"/>
              <a:gd name="connsiteY4" fmla="*/ 6713366 h 6867522"/>
              <a:gd name="connsiteX5" fmla="*/ 8604930 w 10058400"/>
              <a:gd name="connsiteY5" fmla="*/ 6867522 h 6867522"/>
              <a:gd name="connsiteX6" fmla="*/ 1453470 w 10058400"/>
              <a:gd name="connsiteY6" fmla="*/ 6867522 h 6867522"/>
              <a:gd name="connsiteX7" fmla="*/ 1306495 w 10058400"/>
              <a:gd name="connsiteY7" fmla="*/ 6713366 h 6867522"/>
              <a:gd name="connsiteX8" fmla="*/ 0 w 10058400"/>
              <a:gd name="connsiteY8" fmla="*/ 3331845 h 6867522"/>
              <a:gd name="connsiteX9" fmla="*/ 1148425 w 10058400"/>
              <a:gd name="connsiteY9" fmla="*/ 132807 h 686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0" h="6867522">
                <a:moveTo>
                  <a:pt x="1263465" y="0"/>
                </a:moveTo>
                <a:lnTo>
                  <a:pt x="8794935" y="0"/>
                </a:lnTo>
                <a:lnTo>
                  <a:pt x="8909975" y="132807"/>
                </a:lnTo>
                <a:cubicBezTo>
                  <a:pt x="9627420" y="1002149"/>
                  <a:pt x="10058400" y="2116667"/>
                  <a:pt x="10058400" y="3331845"/>
                </a:cubicBezTo>
                <a:cubicBezTo>
                  <a:pt x="10058400" y="4633822"/>
                  <a:pt x="9563653" y="5820244"/>
                  <a:pt x="8751905" y="6713366"/>
                </a:cubicBezTo>
                <a:lnTo>
                  <a:pt x="8604930" y="6867522"/>
                </a:lnTo>
                <a:lnTo>
                  <a:pt x="1453470" y="6867522"/>
                </a:lnTo>
                <a:lnTo>
                  <a:pt x="1306495" y="6713366"/>
                </a:lnTo>
                <a:cubicBezTo>
                  <a:pt x="494747" y="5820244"/>
                  <a:pt x="0" y="4633822"/>
                  <a:pt x="0" y="3331845"/>
                </a:cubicBezTo>
                <a:cubicBezTo>
                  <a:pt x="0" y="2116667"/>
                  <a:pt x="430980" y="1002149"/>
                  <a:pt x="1148425" y="132807"/>
                </a:cubicBezTo>
                <a:close/>
              </a:path>
            </a:pathLst>
          </a:cu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 name="Picture 16">
            <a:extLst>
              <a:ext uri="{FF2B5EF4-FFF2-40B4-BE49-F238E27FC236}">
                <a16:creationId xmlns:a16="http://schemas.microsoft.com/office/drawing/2014/main" xmlns="" id="{FF3E25D7-C2F8-445D-AA42-C1163028DA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6" name="Content Placeholder 5">
            <a:extLst>
              <a:ext uri="{FF2B5EF4-FFF2-40B4-BE49-F238E27FC236}">
                <a16:creationId xmlns:a16="http://schemas.microsoft.com/office/drawing/2014/main" xmlns="" id="{7D89061A-FF1B-39CF-A65E-3F943A7E8B9F}"/>
              </a:ext>
            </a:extLst>
          </p:cNvPr>
          <p:cNvPicPr>
            <a:picLocks noGrp="1" noChangeAspect="1"/>
          </p:cNvPicPr>
          <p:nvPr>
            <p:ph sz="quarter" idx="13"/>
          </p:nvPr>
        </p:nvPicPr>
        <p:blipFill>
          <a:blip r:embed="rId4"/>
          <a:stretch>
            <a:fillRect/>
          </a:stretch>
        </p:blipFill>
        <p:spPr>
          <a:xfrm>
            <a:off x="2372219" y="-9524"/>
            <a:ext cx="7664147" cy="6867523"/>
          </a:xfrm>
          <a:prstGeom prst="rect">
            <a:avLst/>
          </a:prstGeom>
        </p:spPr>
      </p:pic>
    </p:spTree>
    <p:extLst>
      <p:ext uri="{BB962C8B-B14F-4D97-AF65-F5344CB8AC3E}">
        <p14:creationId xmlns:p14="http://schemas.microsoft.com/office/powerpoint/2010/main" xmlns="" val="833797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F71652-1EF4-49CC-35E6-C6C7F5AA613B}"/>
              </a:ext>
            </a:extLst>
          </p:cNvPr>
          <p:cNvSpPr>
            <a:spLocks noGrp="1"/>
          </p:cNvSpPr>
          <p:nvPr>
            <p:ph type="title"/>
          </p:nvPr>
        </p:nvSpPr>
        <p:spPr>
          <a:xfrm>
            <a:off x="781573" y="0"/>
            <a:ext cx="10364451" cy="901811"/>
          </a:xfrm>
        </p:spPr>
        <p:txBody>
          <a:bodyPr>
            <a:normAutofit/>
          </a:bodyPr>
          <a:lstStyle/>
          <a:p>
            <a:r>
              <a:rPr lang="en-US" sz="3200" b="1" dirty="0">
                <a:solidFill>
                  <a:srgbClr val="001F5F"/>
                </a:solidFill>
                <a:effectLst/>
                <a:latin typeface="Times New Roman" panose="02020603050405020304" pitchFamily="18" charset="0"/>
                <a:ea typeface="Times New Roman" panose="02020603050405020304" pitchFamily="18" charset="0"/>
              </a:rPr>
              <a:t>GEOLOGICAL</a:t>
            </a:r>
            <a:r>
              <a:rPr lang="en-US" sz="3200" b="1" spc="-55" dirty="0">
                <a:solidFill>
                  <a:srgbClr val="001F5F"/>
                </a:solidFill>
                <a:effectLst/>
                <a:latin typeface="Times New Roman" panose="02020603050405020304" pitchFamily="18" charset="0"/>
                <a:ea typeface="Times New Roman" panose="02020603050405020304" pitchFamily="18" charset="0"/>
              </a:rPr>
              <a:t> </a:t>
            </a:r>
            <a:r>
              <a:rPr lang="en-US" sz="3200" b="1" dirty="0">
                <a:solidFill>
                  <a:srgbClr val="001F5F"/>
                </a:solidFill>
                <a:effectLst/>
                <a:latin typeface="Times New Roman" panose="02020603050405020304" pitchFamily="18" charset="0"/>
                <a:ea typeface="Times New Roman" panose="02020603050405020304" pitchFamily="18" charset="0"/>
              </a:rPr>
              <a:t>STRUCTURE</a:t>
            </a:r>
            <a:endParaRPr lang="en-IN" sz="3200" b="1" dirty="0"/>
          </a:p>
        </p:txBody>
      </p:sp>
      <p:graphicFrame>
        <p:nvGraphicFramePr>
          <p:cNvPr id="6" name="Content Placeholder 5">
            <a:extLst>
              <a:ext uri="{FF2B5EF4-FFF2-40B4-BE49-F238E27FC236}">
                <a16:creationId xmlns:a16="http://schemas.microsoft.com/office/drawing/2014/main" xmlns="" id="{A39B06F7-ACE1-A48B-F3EA-257D975ABAFF}"/>
              </a:ext>
            </a:extLst>
          </p:cNvPr>
          <p:cNvGraphicFramePr>
            <a:graphicFrameLocks noGrp="1"/>
          </p:cNvGraphicFramePr>
          <p:nvPr>
            <p:ph sz="quarter" idx="13"/>
            <p:extLst>
              <p:ext uri="{D42A27DB-BD31-4B8C-83A1-F6EECF244321}">
                <p14:modId xmlns:p14="http://schemas.microsoft.com/office/powerpoint/2010/main" xmlns="" val="435067678"/>
              </p:ext>
            </p:extLst>
          </p:nvPr>
        </p:nvGraphicFramePr>
        <p:xfrm>
          <a:off x="441225" y="3284853"/>
          <a:ext cx="6114986" cy="1584602"/>
        </p:xfrm>
        <a:graphic>
          <a:graphicData uri="http://schemas.openxmlformats.org/drawingml/2006/table">
            <a:tbl>
              <a:tblPr firstRow="1" firstCol="1" lastRow="1" lastCol="1" bandRow="1" bandCol="1"/>
              <a:tblGrid>
                <a:gridCol w="1332491">
                  <a:extLst>
                    <a:ext uri="{9D8B030D-6E8A-4147-A177-3AD203B41FA5}">
                      <a16:colId xmlns:a16="http://schemas.microsoft.com/office/drawing/2014/main" xmlns="" val="4008578695"/>
                    </a:ext>
                  </a:extLst>
                </a:gridCol>
                <a:gridCol w="1509311">
                  <a:extLst>
                    <a:ext uri="{9D8B030D-6E8A-4147-A177-3AD203B41FA5}">
                      <a16:colId xmlns:a16="http://schemas.microsoft.com/office/drawing/2014/main" xmlns="" val="776113546"/>
                    </a:ext>
                  </a:extLst>
                </a:gridCol>
                <a:gridCol w="3273184">
                  <a:extLst>
                    <a:ext uri="{9D8B030D-6E8A-4147-A177-3AD203B41FA5}">
                      <a16:colId xmlns:a16="http://schemas.microsoft.com/office/drawing/2014/main" xmlns="" val="3485910430"/>
                    </a:ext>
                  </a:extLst>
                </a:gridCol>
              </a:tblGrid>
              <a:tr h="576139">
                <a:tc>
                  <a:txBody>
                    <a:bodyPr/>
                    <a:lstStyle/>
                    <a:p>
                      <a:pPr marR="497840" algn="r">
                        <a:lnSpc>
                          <a:spcPct val="100000"/>
                        </a:lnSpc>
                      </a:pP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Period</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7005" algn="l">
                        <a:lnSpc>
                          <a:spcPct val="100000"/>
                        </a:lnSpc>
                      </a:pP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Geological</a:t>
                      </a:r>
                      <a:r>
                        <a:rPr lang="en-US" sz="1600" b="1"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formation</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72540" marR="1270635" algn="ctr">
                        <a:lnSpc>
                          <a:spcPct val="100000"/>
                        </a:lnSpc>
                        <a:spcAft>
                          <a:spcPts val="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Materials</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09859818"/>
                  </a:ext>
                </a:extLst>
              </a:tr>
              <a:tr h="1008463">
                <a:tc>
                  <a:txBody>
                    <a:bodyPr/>
                    <a:lstStyle/>
                    <a:p>
                      <a:pPr marR="472440" algn="r">
                        <a:lnSpc>
                          <a:spcPct val="100000"/>
                        </a:lnSpc>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Late Holocene</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gn="l">
                        <a:lnSpc>
                          <a:spcPct val="100000"/>
                        </a:lnSpc>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Beach formation</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gn="l">
                        <a:lnSpc>
                          <a:spcPct val="100000"/>
                        </a:lnSpc>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Very</a:t>
                      </a:r>
                      <a:r>
                        <a:rPr lang="en-US" sz="16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fine, white</a:t>
                      </a:r>
                      <a:r>
                        <a:rPr lang="en-US" sz="16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to grey</a:t>
                      </a:r>
                      <a:r>
                        <a:rPr lang="en-US" sz="16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sands</a:t>
                      </a:r>
                      <a:r>
                        <a:rPr lang="en-US" sz="16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mixed with clay</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66511467"/>
                  </a:ext>
                </a:extLst>
              </a:tr>
            </a:tbl>
          </a:graphicData>
        </a:graphic>
      </p:graphicFrame>
      <p:sp>
        <p:nvSpPr>
          <p:cNvPr id="7" name="Rectangle 2">
            <a:extLst>
              <a:ext uri="{FF2B5EF4-FFF2-40B4-BE49-F238E27FC236}">
                <a16:creationId xmlns:a16="http://schemas.microsoft.com/office/drawing/2014/main" xmlns="" id="{A5C3963F-5B0D-DC24-5E67-F2BCE927120F}"/>
              </a:ext>
            </a:extLst>
          </p:cNvPr>
          <p:cNvSpPr>
            <a:spLocks noChangeArrowheads="1"/>
          </p:cNvSpPr>
          <p:nvPr/>
        </p:nvSpPr>
        <p:spPr bwMode="auto">
          <a:xfrm>
            <a:off x="441225" y="1074220"/>
            <a:ext cx="6234997" cy="18158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609600" algn="just"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The study area consists of alluvium formation in recent age. This area in under line by unconsolidated sediments of sand clay. </a:t>
            </a:r>
            <a:r>
              <a:rPr kumimoji="0" lang="en-US" altLang="en-US" sz="16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Purba</a:t>
            </a: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Medinipur district is originated with the composition six different types of geological formations during the Late Pleistocene to Late Holocene period. Above area consist beach formation in Late Holocene period. The study area is marking in showing geological map</a:t>
            </a:r>
            <a:r>
              <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9" name="Picture 8">
            <a:extLst>
              <a:ext uri="{FF2B5EF4-FFF2-40B4-BE49-F238E27FC236}">
                <a16:creationId xmlns:a16="http://schemas.microsoft.com/office/drawing/2014/main" xmlns="" id="{B3F561D6-7B7F-0014-7C30-A41DF304A711}"/>
              </a:ext>
            </a:extLst>
          </p:cNvPr>
          <p:cNvPicPr>
            <a:picLocks noChangeAspect="1"/>
          </p:cNvPicPr>
          <p:nvPr/>
        </p:nvPicPr>
        <p:blipFill>
          <a:blip r:embed="rId2"/>
          <a:stretch>
            <a:fillRect/>
          </a:stretch>
        </p:blipFill>
        <p:spPr>
          <a:xfrm>
            <a:off x="6797408" y="719895"/>
            <a:ext cx="5394592" cy="5934293"/>
          </a:xfrm>
          <a:prstGeom prst="rect">
            <a:avLst/>
          </a:prstGeom>
        </p:spPr>
      </p:pic>
    </p:spTree>
    <p:extLst>
      <p:ext uri="{BB962C8B-B14F-4D97-AF65-F5344CB8AC3E}">
        <p14:creationId xmlns:p14="http://schemas.microsoft.com/office/powerpoint/2010/main" xmlns="" val="2756829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150DB5-8373-FA26-9B9D-85758B5269E5}"/>
              </a:ext>
            </a:extLst>
          </p:cNvPr>
          <p:cNvSpPr>
            <a:spLocks noGrp="1"/>
          </p:cNvSpPr>
          <p:nvPr>
            <p:ph type="title"/>
          </p:nvPr>
        </p:nvSpPr>
        <p:spPr>
          <a:xfrm>
            <a:off x="861370" y="126697"/>
            <a:ext cx="10364451" cy="725541"/>
          </a:xfrm>
        </p:spPr>
        <p:txBody>
          <a:bodyPr/>
          <a:lstStyle/>
          <a:p>
            <a:r>
              <a:rPr lang="en-US" sz="3600" dirty="0">
                <a:solidFill>
                  <a:srgbClr val="001F5F"/>
                </a:solidFill>
                <a:effectLst/>
                <a:latin typeface="Times New Roman" panose="02020603050405020304" pitchFamily="18" charset="0"/>
                <a:ea typeface="Times New Roman" panose="02020603050405020304" pitchFamily="18" charset="0"/>
              </a:rPr>
              <a:t>RELIEF</a:t>
            </a:r>
            <a:r>
              <a:rPr lang="en-US" sz="3600" spc="-5" dirty="0">
                <a:solidFill>
                  <a:srgbClr val="001F5F"/>
                </a:solidFill>
                <a:effectLst/>
                <a:latin typeface="Times New Roman" panose="02020603050405020304" pitchFamily="18" charset="0"/>
                <a:ea typeface="Times New Roman" panose="02020603050405020304" pitchFamily="18" charset="0"/>
              </a:rPr>
              <a:t> </a:t>
            </a:r>
            <a:r>
              <a:rPr lang="en-US" sz="3600" dirty="0">
                <a:solidFill>
                  <a:srgbClr val="001F5F"/>
                </a:solidFill>
                <a:effectLst/>
                <a:latin typeface="Times New Roman" panose="02020603050405020304" pitchFamily="18" charset="0"/>
                <a:ea typeface="Times New Roman" panose="02020603050405020304" pitchFamily="18" charset="0"/>
              </a:rPr>
              <a:t>STRUCTURE</a:t>
            </a:r>
            <a:endParaRPr lang="en-IN" dirty="0"/>
          </a:p>
        </p:txBody>
      </p:sp>
      <p:sp>
        <p:nvSpPr>
          <p:cNvPr id="3" name="Content Placeholder 2">
            <a:extLst>
              <a:ext uri="{FF2B5EF4-FFF2-40B4-BE49-F238E27FC236}">
                <a16:creationId xmlns:a16="http://schemas.microsoft.com/office/drawing/2014/main" xmlns="" id="{7925625F-2E1C-65B2-A578-142CFB662C52}"/>
              </a:ext>
            </a:extLst>
          </p:cNvPr>
          <p:cNvSpPr>
            <a:spLocks noGrp="1"/>
          </p:cNvSpPr>
          <p:nvPr>
            <p:ph sz="quarter" idx="13"/>
          </p:nvPr>
        </p:nvSpPr>
        <p:spPr>
          <a:xfrm>
            <a:off x="913149" y="967931"/>
            <a:ext cx="10363826" cy="2987106"/>
          </a:xfrm>
        </p:spPr>
        <p:txBody>
          <a:bodyPr/>
          <a:lstStyle/>
          <a:p>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study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area</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part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lower </a:t>
            </a:r>
            <a:r>
              <a:rPr lang="en-US" sz="1800" u="none" strike="noStrike" dirty="0">
                <a:solidFill>
                  <a:srgbClr val="56BCFE"/>
                </a:solidFill>
                <a:effectLst/>
                <a:latin typeface="Times New Roman" panose="02020603050405020304" pitchFamily="18" charset="0"/>
                <a:ea typeface="Times New Roman" panose="02020603050405020304" pitchFamily="18" charset="0"/>
                <a:hlinkClick r:id="rId2">
                  <a:extLst>
                    <a:ext uri="{A12FA001-AC4F-418D-AE19-62706E023703}">
                      <ahyp:hlinkClr xmlns:ahyp="http://schemas.microsoft.com/office/drawing/2018/hyperlinkcolor" xmlns="" val="tx"/>
                    </a:ext>
                  </a:extLst>
                </a:hlinkClick>
              </a:rPr>
              <a:t>Indo-Genetic</a:t>
            </a:r>
            <a:r>
              <a:rPr lang="en-US" sz="1800" u="none" strike="noStrike" spc="5" dirty="0">
                <a:solidFill>
                  <a:srgbClr val="56BCFE"/>
                </a:solidFill>
                <a:effectLst/>
                <a:latin typeface="Times New Roman" panose="02020603050405020304" pitchFamily="18" charset="0"/>
                <a:ea typeface="Times New Roman" panose="02020603050405020304" pitchFamily="18" charset="0"/>
                <a:hlinkClick r:id="rId2">
                  <a:extLst>
                    <a:ext uri="{A12FA001-AC4F-418D-AE19-62706E023703}">
                      <ahyp:hlinkClr xmlns:ahyp="http://schemas.microsoft.com/office/drawing/2018/hyperlinkcolor" xmlns="" val="tx"/>
                    </a:ext>
                  </a:extLst>
                </a:hlinkClick>
              </a:rPr>
              <a:t> </a:t>
            </a:r>
            <a:r>
              <a:rPr lang="en-US" sz="1800" u="none" strike="noStrike" dirty="0">
                <a:effectLst/>
                <a:latin typeface="Times New Roman" panose="02020603050405020304" pitchFamily="18" charset="0"/>
                <a:ea typeface="Times New Roman" panose="02020603050405020304" pitchFamily="18" charset="0"/>
                <a:hlinkClick r:id="rId2">
                  <a:extLst>
                    <a:ext uri="{A12FA001-AC4F-418D-AE19-62706E023703}">
                      <ahyp:hlinkClr xmlns:ahyp="http://schemas.microsoft.com/office/drawing/2018/hyperlinkcolor" xmlns="" val="tx"/>
                    </a:ext>
                  </a:extLst>
                </a:hlinkClick>
              </a:rPr>
              <a:t>Plain </a:t>
            </a:r>
            <a:r>
              <a:rPr lang="en-US" sz="1800" dirty="0">
                <a:effectLst/>
                <a:latin typeface="Times New Roman" panose="02020603050405020304" pitchFamily="18" charset="0"/>
                <a:ea typeface="Times New Roman" panose="02020603050405020304" pitchFamily="18" charset="0"/>
              </a:rPr>
              <a:t>and </a:t>
            </a:r>
            <a:r>
              <a:rPr lang="en-US" sz="1800" u="none" strike="noStrike" dirty="0">
                <a:solidFill>
                  <a:srgbClr val="56BCFE"/>
                </a:solidFill>
                <a:effectLst/>
                <a:latin typeface="Times New Roman" panose="02020603050405020304" pitchFamily="18" charset="0"/>
                <a:ea typeface="Times New Roman" panose="02020603050405020304" pitchFamily="18" charset="0"/>
                <a:hlinkClick r:id="rId3">
                  <a:extLst>
                    <a:ext uri="{A12FA001-AC4F-418D-AE19-62706E023703}">
                      <ahyp:hlinkClr xmlns:ahyp="http://schemas.microsoft.com/office/drawing/2018/hyperlinkcolor" xmlns="" val="tx"/>
                    </a:ext>
                  </a:extLst>
                </a:hlinkClick>
              </a:rPr>
              <a:t>Eastern</a:t>
            </a:r>
            <a:r>
              <a:rPr lang="en-US" sz="1800" u="none" strike="noStrike" spc="5" dirty="0">
                <a:solidFill>
                  <a:srgbClr val="56BCFE"/>
                </a:solidFill>
                <a:effectLst/>
                <a:latin typeface="Times New Roman" panose="02020603050405020304" pitchFamily="18" charset="0"/>
                <a:ea typeface="Times New Roman" panose="02020603050405020304" pitchFamily="18" charset="0"/>
                <a:hlinkClick r:id="rId3">
                  <a:extLst>
                    <a:ext uri="{A12FA001-AC4F-418D-AE19-62706E023703}">
                      <ahyp:hlinkClr xmlns:ahyp="http://schemas.microsoft.com/office/drawing/2018/hyperlinkcolor" xmlns="" val="tx"/>
                    </a:ext>
                  </a:extLst>
                </a:hlinkClick>
              </a:rPr>
              <a:t> </a:t>
            </a:r>
            <a:r>
              <a:rPr lang="en-US" sz="1800" u="none" strike="noStrike" dirty="0">
                <a:solidFill>
                  <a:srgbClr val="56BCFE"/>
                </a:solidFill>
                <a:effectLst/>
                <a:latin typeface="Times New Roman" panose="02020603050405020304" pitchFamily="18" charset="0"/>
                <a:ea typeface="Times New Roman" panose="02020603050405020304" pitchFamily="18" charset="0"/>
                <a:hlinkClick r:id="rId3">
                  <a:extLst>
                    <a:ext uri="{A12FA001-AC4F-418D-AE19-62706E023703}">
                      <ahyp:hlinkClr xmlns:ahyp="http://schemas.microsoft.com/office/drawing/2018/hyperlinkcolor" xmlns="" val="tx"/>
                    </a:ext>
                  </a:extLst>
                </a:hlinkClick>
              </a:rPr>
              <a:t>Coastal</a:t>
            </a:r>
            <a:r>
              <a:rPr lang="en-US" sz="1800" u="none" strike="noStrike" spc="5" dirty="0">
                <a:solidFill>
                  <a:srgbClr val="56BCFE"/>
                </a:solidFill>
                <a:effectLst/>
                <a:latin typeface="Times New Roman" panose="02020603050405020304" pitchFamily="18" charset="0"/>
                <a:ea typeface="Times New Roman" panose="02020603050405020304" pitchFamily="18" charset="0"/>
                <a:hlinkClick r:id="rId3">
                  <a:extLst>
                    <a:ext uri="{A12FA001-AC4F-418D-AE19-62706E023703}">
                      <ahyp:hlinkClr xmlns:ahyp="http://schemas.microsoft.com/office/drawing/2018/hyperlinkcolor" xmlns="" val="tx"/>
                    </a:ext>
                  </a:extLst>
                </a:hlinkClick>
              </a:rPr>
              <a:t> </a:t>
            </a:r>
            <a:r>
              <a:rPr lang="en-US" sz="1800" u="none" strike="noStrike" dirty="0">
                <a:effectLst/>
                <a:latin typeface="Times New Roman" panose="02020603050405020304" pitchFamily="18" charset="0"/>
                <a:ea typeface="Times New Roman" panose="02020603050405020304" pitchFamily="18" charset="0"/>
                <a:hlinkClick r:id="rId3">
                  <a:extLst>
                    <a:ext uri="{A12FA001-AC4F-418D-AE19-62706E023703}">
                      <ahyp:hlinkClr xmlns:ahyp="http://schemas.microsoft.com/office/drawing/2018/hyperlinkcolor" xmlns="" val="tx"/>
                    </a:ext>
                  </a:extLst>
                </a:hlinkClick>
              </a:rPr>
              <a:t>Plains</a:t>
            </a:r>
            <a:r>
              <a:rPr lang="en-US" sz="1800" dirty="0">
                <a:effectLst/>
                <a:latin typeface="Times New Roman" panose="02020603050405020304" pitchFamily="18" charset="0"/>
                <a:ea typeface="Times New Roman" panose="02020603050405020304" pitchFamily="18" charset="0"/>
              </a:rPr>
              <a: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Topographically,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study area</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can be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divided into two parts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 almost entirely flat</a:t>
            </a:r>
            <a:r>
              <a:rPr lang="en-US" sz="1800" spc="3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plains on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west,</a:t>
            </a:r>
            <a:r>
              <a:rPr lang="en-US" sz="1800" spc="3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east</a:t>
            </a:r>
            <a:r>
              <a:rPr lang="en-US" sz="1800" spc="30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3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north,</a:t>
            </a:r>
            <a:r>
              <a:rPr lang="en-US" sz="1800" spc="3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a:t>
            </a:r>
            <a:r>
              <a:rPr lang="en-US" sz="1800" spc="3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3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coastal</a:t>
            </a:r>
            <a:r>
              <a:rPr lang="en-US" sz="1800" spc="3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plains</a:t>
            </a:r>
            <a:r>
              <a:rPr lang="en-US" sz="1800" spc="3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on</a:t>
            </a:r>
            <a:r>
              <a:rPr lang="en-US" sz="1800" spc="3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   south.</a:t>
            </a:r>
            <a:r>
              <a:rPr lang="en-US" sz="1800" spc="3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   vast   expanse</a:t>
            </a:r>
            <a:r>
              <a:rPr lang="en-US" sz="1800" spc="3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3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land</a:t>
            </a:r>
            <a:r>
              <a:rPr lang="en-US" sz="1800" spc="3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a:t>
            </a:r>
            <a:r>
              <a:rPr lang="en-US" sz="1800" spc="3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formed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 </a:t>
            </a:r>
            <a:r>
              <a:rPr lang="en-US" sz="1800" u="none" strike="noStrike" dirty="0">
                <a:effectLst/>
                <a:latin typeface="Times New Roman" panose="02020603050405020304" pitchFamily="18" charset="0"/>
                <a:ea typeface="Times New Roman" panose="02020603050405020304" pitchFamily="18" charset="0"/>
                <a:hlinkClick r:id="rId4">
                  <a:extLst>
                    <a:ext uri="{A12FA001-AC4F-418D-AE19-62706E023703}">
                      <ahyp:hlinkClr xmlns:ahyp="http://schemas.microsoft.com/office/drawing/2018/hyperlinkcolor" xmlns="" val="tx"/>
                    </a:ext>
                  </a:extLst>
                </a:hlinkClick>
              </a:rPr>
              <a:t>alluvium </a:t>
            </a:r>
            <a:r>
              <a:rPr lang="en-US" sz="1800" dirty="0">
                <a:effectLst/>
                <a:latin typeface="Times New Roman" panose="02020603050405020304" pitchFamily="18" charset="0"/>
                <a:ea typeface="Times New Roman" panose="02020603050405020304" pitchFamily="18" charset="0"/>
              </a:rPr>
              <a:t>and it composed of younger and coastal alluvial. Beach Mudflat Tidal channel is the main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geomorphologic features of the study area.</a:t>
            </a:r>
            <a:r>
              <a:rPr lang="en-US" sz="1800" spc="27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 elevation of the study area are within 4-6 meters above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mean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sea</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level.</a:t>
            </a:r>
            <a:endParaRPr lang="en-IN" sz="1800" dirty="0">
              <a:effectLst/>
              <a:latin typeface="Times New Roman" panose="02020603050405020304" pitchFamily="18" charset="0"/>
              <a:ea typeface="Times New Roman" panose="02020603050405020304" pitchFamily="18" charset="0"/>
            </a:endParaRPr>
          </a:p>
          <a:p>
            <a:endParaRPr lang="en-IN" dirty="0"/>
          </a:p>
        </p:txBody>
      </p:sp>
      <p:graphicFrame>
        <p:nvGraphicFramePr>
          <p:cNvPr id="4" name="Table 3">
            <a:extLst>
              <a:ext uri="{FF2B5EF4-FFF2-40B4-BE49-F238E27FC236}">
                <a16:creationId xmlns:a16="http://schemas.microsoft.com/office/drawing/2014/main" xmlns="" id="{885AAD65-7496-D211-A503-7E63A077BE3E}"/>
              </a:ext>
            </a:extLst>
          </p:cNvPr>
          <p:cNvGraphicFramePr>
            <a:graphicFrameLocks noGrp="1"/>
          </p:cNvGraphicFramePr>
          <p:nvPr>
            <p:extLst>
              <p:ext uri="{D42A27DB-BD31-4B8C-83A1-F6EECF244321}">
                <p14:modId xmlns:p14="http://schemas.microsoft.com/office/powerpoint/2010/main" xmlns="" val="2469614581"/>
              </p:ext>
            </p:extLst>
          </p:nvPr>
        </p:nvGraphicFramePr>
        <p:xfrm>
          <a:off x="1375177" y="3668618"/>
          <a:ext cx="9439770" cy="2533875"/>
        </p:xfrm>
        <a:graphic>
          <a:graphicData uri="http://schemas.openxmlformats.org/drawingml/2006/table">
            <a:tbl>
              <a:tblPr firstRow="1" firstCol="1" lastRow="1" lastCol="1" bandRow="1" bandCol="1">
                <a:tableStyleId>{5C22544A-7EE6-4342-B048-85BDC9FD1C3A}</a:tableStyleId>
              </a:tblPr>
              <a:tblGrid>
                <a:gridCol w="853690">
                  <a:extLst>
                    <a:ext uri="{9D8B030D-6E8A-4147-A177-3AD203B41FA5}">
                      <a16:colId xmlns:a16="http://schemas.microsoft.com/office/drawing/2014/main" xmlns="" val="910345866"/>
                    </a:ext>
                  </a:extLst>
                </a:gridCol>
                <a:gridCol w="1083815">
                  <a:extLst>
                    <a:ext uri="{9D8B030D-6E8A-4147-A177-3AD203B41FA5}">
                      <a16:colId xmlns:a16="http://schemas.microsoft.com/office/drawing/2014/main" xmlns="" val="4079357339"/>
                    </a:ext>
                  </a:extLst>
                </a:gridCol>
                <a:gridCol w="2506322">
                  <a:extLst>
                    <a:ext uri="{9D8B030D-6E8A-4147-A177-3AD203B41FA5}">
                      <a16:colId xmlns:a16="http://schemas.microsoft.com/office/drawing/2014/main" xmlns="" val="3294398457"/>
                    </a:ext>
                  </a:extLst>
                </a:gridCol>
                <a:gridCol w="308071">
                  <a:extLst>
                    <a:ext uri="{9D8B030D-6E8A-4147-A177-3AD203B41FA5}">
                      <a16:colId xmlns:a16="http://schemas.microsoft.com/office/drawing/2014/main" xmlns="" val="1432242697"/>
                    </a:ext>
                  </a:extLst>
                </a:gridCol>
                <a:gridCol w="779456">
                  <a:extLst>
                    <a:ext uri="{9D8B030D-6E8A-4147-A177-3AD203B41FA5}">
                      <a16:colId xmlns:a16="http://schemas.microsoft.com/office/drawing/2014/main" xmlns="" val="1419649855"/>
                    </a:ext>
                  </a:extLst>
                </a:gridCol>
                <a:gridCol w="1673975">
                  <a:extLst>
                    <a:ext uri="{9D8B030D-6E8A-4147-A177-3AD203B41FA5}">
                      <a16:colId xmlns:a16="http://schemas.microsoft.com/office/drawing/2014/main" xmlns="" val="900573053"/>
                    </a:ext>
                  </a:extLst>
                </a:gridCol>
                <a:gridCol w="2234441">
                  <a:extLst>
                    <a:ext uri="{9D8B030D-6E8A-4147-A177-3AD203B41FA5}">
                      <a16:colId xmlns:a16="http://schemas.microsoft.com/office/drawing/2014/main" xmlns="" val="1414947188"/>
                    </a:ext>
                  </a:extLst>
                </a:gridCol>
              </a:tblGrid>
              <a:tr h="338097">
                <a:tc>
                  <a:txBody>
                    <a:bodyPr/>
                    <a:lstStyle/>
                    <a:p>
                      <a:pPr marL="67945" algn="l">
                        <a:lnSpc>
                          <a:spcPct val="100000"/>
                        </a:lnSpc>
                      </a:pPr>
                      <a:r>
                        <a:rPr lang="en-US" sz="1600" dirty="0">
                          <a:effectLst/>
                        </a:rPr>
                        <a:t>S.L</a:t>
                      </a:r>
                      <a:r>
                        <a:rPr lang="en-US" sz="1600" spc="-35" dirty="0">
                          <a:effectLst/>
                        </a:rPr>
                        <a:t> </a:t>
                      </a:r>
                      <a:r>
                        <a:rPr lang="en-US" sz="1600" dirty="0">
                          <a:effectLst/>
                        </a:rPr>
                        <a:t>no.</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5405" algn="l">
                        <a:lnSpc>
                          <a:spcPct val="100000"/>
                        </a:lnSpc>
                      </a:pPr>
                      <a:r>
                        <a:rPr lang="en-US" sz="1600">
                          <a:effectLst/>
                        </a:rPr>
                        <a:t>Plot</a:t>
                      </a:r>
                      <a:r>
                        <a:rPr lang="en-US" sz="1600" spc="-5">
                          <a:effectLst/>
                        </a:rPr>
                        <a:t> </a:t>
                      </a:r>
                      <a:r>
                        <a:rPr lang="en-US" sz="1600">
                          <a:effectLst/>
                        </a:rPr>
                        <a:t>no</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algn="l">
                        <a:lnSpc>
                          <a:spcPct val="100000"/>
                        </a:lnSpc>
                      </a:pPr>
                      <a:r>
                        <a:rPr lang="en-US" sz="1600">
                          <a:effectLst/>
                        </a:rPr>
                        <a:t>Absolute</a:t>
                      </a:r>
                      <a:r>
                        <a:rPr lang="en-US" sz="1600" spc="-10">
                          <a:effectLst/>
                        </a:rPr>
                        <a:t> </a:t>
                      </a:r>
                      <a:r>
                        <a:rPr lang="en-US" sz="1600">
                          <a:effectLst/>
                        </a:rPr>
                        <a:t>height</a:t>
                      </a:r>
                      <a:r>
                        <a:rPr lang="en-US" sz="1600" spc="-10">
                          <a:effectLst/>
                        </a:rPr>
                        <a:t> </a:t>
                      </a:r>
                      <a:r>
                        <a:rPr lang="en-US" sz="1600">
                          <a:effectLst/>
                        </a:rPr>
                        <a:t>in</a:t>
                      </a:r>
                      <a:r>
                        <a:rPr lang="en-US" sz="1600" spc="-10">
                          <a:effectLst/>
                        </a:rPr>
                        <a:t> </a:t>
                      </a:r>
                      <a:r>
                        <a:rPr lang="en-US" sz="1600">
                          <a:effectLst/>
                        </a:rPr>
                        <a:t>m.</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rowSpan="7">
                  <a:txBody>
                    <a:bodyPr/>
                    <a:lstStyle/>
                    <a:p>
                      <a:pPr algn="l">
                        <a:lnSpc>
                          <a:spcPct val="100000"/>
                        </a:lnSpc>
                      </a:pPr>
                      <a:r>
                        <a:rPr lang="en-US" sz="1400">
                          <a:effectLst/>
                        </a:rPr>
                        <a:t> </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5405" algn="l">
                        <a:lnSpc>
                          <a:spcPct val="100000"/>
                        </a:lnSpc>
                      </a:pPr>
                      <a:r>
                        <a:rPr lang="en-US" sz="1600">
                          <a:effectLst/>
                        </a:rPr>
                        <a:t>S.l.</a:t>
                      </a:r>
                      <a:r>
                        <a:rPr lang="en-US" sz="1600" spc="-5">
                          <a:effectLst/>
                        </a:rPr>
                        <a:t> </a:t>
                      </a:r>
                      <a:r>
                        <a:rPr lang="en-US" sz="1600">
                          <a:effectLst/>
                        </a:rPr>
                        <a:t>no</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040" algn="l">
                        <a:lnSpc>
                          <a:spcPct val="100000"/>
                        </a:lnSpc>
                      </a:pPr>
                      <a:r>
                        <a:rPr lang="en-US" sz="1600" dirty="0">
                          <a:effectLst/>
                        </a:rPr>
                        <a:t>plot no</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9055" marR="121285" algn="ctr">
                        <a:lnSpc>
                          <a:spcPct val="100000"/>
                        </a:lnSpc>
                        <a:spcAft>
                          <a:spcPts val="0"/>
                        </a:spcAft>
                      </a:pPr>
                      <a:r>
                        <a:rPr lang="en-US" sz="1600">
                          <a:effectLst/>
                        </a:rPr>
                        <a:t>Absolute</a:t>
                      </a:r>
                      <a:r>
                        <a:rPr lang="en-US" sz="1600" spc="285">
                          <a:effectLst/>
                        </a:rPr>
                        <a:t> </a:t>
                      </a:r>
                      <a:r>
                        <a:rPr lang="en-US" sz="1600">
                          <a:effectLst/>
                        </a:rPr>
                        <a:t>height</a:t>
                      </a:r>
                      <a:r>
                        <a:rPr lang="en-US" sz="1600" spc="-10">
                          <a:effectLst/>
                        </a:rPr>
                        <a:t> </a:t>
                      </a:r>
                      <a:r>
                        <a:rPr lang="en-US" sz="1600">
                          <a:effectLst/>
                        </a:rPr>
                        <a:t>in</a:t>
                      </a:r>
                      <a:r>
                        <a:rPr lang="en-US" sz="1600" spc="-5">
                          <a:effectLst/>
                        </a:rPr>
                        <a:t> </a:t>
                      </a:r>
                      <a:r>
                        <a:rPr lang="en-US" sz="1600">
                          <a:effectLst/>
                        </a:rPr>
                        <a:t>m</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1299645054"/>
                  </a:ext>
                </a:extLst>
              </a:tr>
              <a:tr h="314567">
                <a:tc>
                  <a:txBody>
                    <a:bodyPr/>
                    <a:lstStyle/>
                    <a:p>
                      <a:pPr marL="3810" algn="ctr">
                        <a:lnSpc>
                          <a:spcPct val="100000"/>
                        </a:lnSpc>
                      </a:pPr>
                      <a:r>
                        <a:rPr lang="en-US" sz="1400" dirty="0">
                          <a:effectLst/>
                        </a:rPr>
                        <a:t>1</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85115" marR="284480" algn="ctr">
                        <a:lnSpc>
                          <a:spcPct val="100000"/>
                        </a:lnSpc>
                        <a:spcAft>
                          <a:spcPts val="0"/>
                        </a:spcAft>
                      </a:pPr>
                      <a:r>
                        <a:rPr lang="en-US" sz="1400" dirty="0">
                          <a:effectLst/>
                        </a:rPr>
                        <a:t>33</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75970" marR="767715" algn="ctr">
                        <a:lnSpc>
                          <a:spcPct val="100000"/>
                        </a:lnSpc>
                        <a:spcAft>
                          <a:spcPts val="0"/>
                        </a:spcAft>
                      </a:pPr>
                      <a:r>
                        <a:rPr lang="en-US" sz="1400">
                          <a:effectLst/>
                        </a:rPr>
                        <a:t>04</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vMerge="1">
                  <a:txBody>
                    <a:bodyPr/>
                    <a:lstStyle/>
                    <a:p>
                      <a:endParaRPr lang="en-IN"/>
                    </a:p>
                  </a:txBody>
                  <a:tcPr/>
                </a:tc>
                <a:tc>
                  <a:txBody>
                    <a:bodyPr/>
                    <a:lstStyle/>
                    <a:p>
                      <a:pPr algn="ctr">
                        <a:lnSpc>
                          <a:spcPct val="100000"/>
                        </a:lnSpc>
                      </a:pPr>
                      <a:r>
                        <a:rPr lang="en-US" sz="1400">
                          <a:effectLst/>
                        </a:rPr>
                        <a:t>8</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494665" algn="r">
                        <a:lnSpc>
                          <a:spcPct val="100000"/>
                        </a:lnSpc>
                      </a:pPr>
                      <a:r>
                        <a:rPr lang="en-US" sz="1400" dirty="0">
                          <a:effectLst/>
                        </a:rPr>
                        <a:t>22</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9055" marR="52070" algn="ctr">
                        <a:lnSpc>
                          <a:spcPct val="100000"/>
                        </a:lnSpc>
                        <a:spcAft>
                          <a:spcPts val="0"/>
                        </a:spcAft>
                      </a:pPr>
                      <a:r>
                        <a:rPr lang="en-US" sz="1400">
                          <a:effectLst/>
                        </a:rPr>
                        <a:t>06</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1486911944"/>
                  </a:ext>
                </a:extLst>
              </a:tr>
              <a:tr h="314567">
                <a:tc>
                  <a:txBody>
                    <a:bodyPr/>
                    <a:lstStyle/>
                    <a:p>
                      <a:pPr marL="3810" algn="ctr">
                        <a:lnSpc>
                          <a:spcPct val="100000"/>
                        </a:lnSpc>
                      </a:pPr>
                      <a:r>
                        <a:rPr lang="en-US" sz="1400">
                          <a:effectLst/>
                        </a:rPr>
                        <a:t>2</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85115" marR="284480" algn="ctr">
                        <a:lnSpc>
                          <a:spcPct val="100000"/>
                        </a:lnSpc>
                        <a:spcAft>
                          <a:spcPts val="0"/>
                        </a:spcAft>
                      </a:pPr>
                      <a:r>
                        <a:rPr lang="en-US" sz="1400" dirty="0">
                          <a:effectLst/>
                        </a:rPr>
                        <a:t>25</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75970" marR="767715" algn="ctr">
                        <a:lnSpc>
                          <a:spcPct val="100000"/>
                        </a:lnSpc>
                        <a:spcAft>
                          <a:spcPts val="0"/>
                        </a:spcAft>
                      </a:pPr>
                      <a:r>
                        <a:rPr lang="en-US" sz="1400">
                          <a:effectLst/>
                        </a:rPr>
                        <a:t>06</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vMerge="1">
                  <a:txBody>
                    <a:bodyPr/>
                    <a:lstStyle/>
                    <a:p>
                      <a:endParaRPr lang="en-IN"/>
                    </a:p>
                  </a:txBody>
                  <a:tcPr/>
                </a:tc>
                <a:tc>
                  <a:txBody>
                    <a:bodyPr/>
                    <a:lstStyle/>
                    <a:p>
                      <a:pPr algn="ctr">
                        <a:lnSpc>
                          <a:spcPct val="100000"/>
                        </a:lnSpc>
                      </a:pPr>
                      <a:r>
                        <a:rPr lang="en-US" sz="1400">
                          <a:effectLst/>
                        </a:rPr>
                        <a:t>9</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494665" algn="r">
                        <a:lnSpc>
                          <a:spcPct val="100000"/>
                        </a:lnSpc>
                      </a:pPr>
                      <a:r>
                        <a:rPr lang="en-US" sz="1400">
                          <a:effectLst/>
                        </a:rPr>
                        <a:t>17</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9055" marR="52070" algn="ctr">
                        <a:lnSpc>
                          <a:spcPct val="100000"/>
                        </a:lnSpc>
                        <a:spcAft>
                          <a:spcPts val="0"/>
                        </a:spcAft>
                      </a:pPr>
                      <a:r>
                        <a:rPr lang="en-US" sz="1400">
                          <a:effectLst/>
                        </a:rPr>
                        <a:t>04</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827493207"/>
                  </a:ext>
                </a:extLst>
              </a:tr>
              <a:tr h="309614">
                <a:tc>
                  <a:txBody>
                    <a:bodyPr/>
                    <a:lstStyle/>
                    <a:p>
                      <a:pPr marL="3810" algn="ctr">
                        <a:lnSpc>
                          <a:spcPct val="100000"/>
                        </a:lnSpc>
                      </a:pPr>
                      <a:r>
                        <a:rPr lang="en-US" sz="1400">
                          <a:effectLst/>
                        </a:rPr>
                        <a:t>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85115" marR="284480" algn="ctr">
                        <a:lnSpc>
                          <a:spcPct val="100000"/>
                        </a:lnSpc>
                        <a:spcAft>
                          <a:spcPts val="0"/>
                        </a:spcAft>
                      </a:pPr>
                      <a:r>
                        <a:rPr lang="en-US" sz="1400" dirty="0">
                          <a:effectLst/>
                        </a:rPr>
                        <a:t>21</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75970" marR="767715" algn="ctr">
                        <a:lnSpc>
                          <a:spcPct val="100000"/>
                        </a:lnSpc>
                        <a:spcAft>
                          <a:spcPts val="0"/>
                        </a:spcAft>
                      </a:pPr>
                      <a:r>
                        <a:rPr lang="en-US" sz="1400">
                          <a:effectLst/>
                        </a:rPr>
                        <a:t>06</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vMerge="1">
                  <a:txBody>
                    <a:bodyPr/>
                    <a:lstStyle/>
                    <a:p>
                      <a:endParaRPr lang="en-IN"/>
                    </a:p>
                  </a:txBody>
                  <a:tcPr/>
                </a:tc>
                <a:tc>
                  <a:txBody>
                    <a:bodyPr/>
                    <a:lstStyle/>
                    <a:p>
                      <a:pPr marL="180975" marR="180340" algn="ctr">
                        <a:lnSpc>
                          <a:spcPct val="100000"/>
                        </a:lnSpc>
                        <a:spcAft>
                          <a:spcPts val="0"/>
                        </a:spcAft>
                      </a:pPr>
                      <a:r>
                        <a:rPr lang="en-US" sz="1400">
                          <a:effectLst/>
                        </a:rPr>
                        <a:t>10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494665" algn="r">
                        <a:lnSpc>
                          <a:spcPct val="100000"/>
                        </a:lnSpc>
                      </a:pPr>
                      <a:r>
                        <a:rPr lang="en-US" sz="1400">
                          <a:effectLst/>
                        </a:rPr>
                        <a:t>16</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9055" marR="52070" algn="ctr">
                        <a:lnSpc>
                          <a:spcPct val="100000"/>
                        </a:lnSpc>
                        <a:spcAft>
                          <a:spcPts val="0"/>
                        </a:spcAft>
                      </a:pPr>
                      <a:r>
                        <a:rPr lang="en-US" sz="1400">
                          <a:effectLst/>
                        </a:rPr>
                        <a:t>04</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1958312208"/>
                  </a:ext>
                </a:extLst>
              </a:tr>
              <a:tr h="314567">
                <a:tc>
                  <a:txBody>
                    <a:bodyPr/>
                    <a:lstStyle/>
                    <a:p>
                      <a:pPr marL="3810" algn="ctr">
                        <a:lnSpc>
                          <a:spcPct val="100000"/>
                        </a:lnSpc>
                      </a:pPr>
                      <a:r>
                        <a:rPr lang="en-US" sz="1400">
                          <a:effectLst/>
                        </a:rPr>
                        <a:t>4</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85115" marR="284480" algn="ctr">
                        <a:lnSpc>
                          <a:spcPct val="100000"/>
                        </a:lnSpc>
                        <a:spcAft>
                          <a:spcPts val="0"/>
                        </a:spcAft>
                      </a:pPr>
                      <a:r>
                        <a:rPr lang="en-US" sz="1400" dirty="0">
                          <a:effectLst/>
                        </a:rPr>
                        <a:t>18</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75970" marR="767715" algn="ctr">
                        <a:lnSpc>
                          <a:spcPct val="100000"/>
                        </a:lnSpc>
                        <a:spcAft>
                          <a:spcPts val="0"/>
                        </a:spcAft>
                      </a:pPr>
                      <a:r>
                        <a:rPr lang="en-US" sz="1400">
                          <a:effectLst/>
                        </a:rPr>
                        <a:t>04</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vMerge="1">
                  <a:txBody>
                    <a:bodyPr/>
                    <a:lstStyle/>
                    <a:p>
                      <a:endParaRPr lang="en-IN"/>
                    </a:p>
                  </a:txBody>
                  <a:tcPr/>
                </a:tc>
                <a:tc>
                  <a:txBody>
                    <a:bodyPr/>
                    <a:lstStyle/>
                    <a:p>
                      <a:pPr marL="180975" marR="180340" algn="ctr">
                        <a:lnSpc>
                          <a:spcPct val="100000"/>
                        </a:lnSpc>
                        <a:spcAft>
                          <a:spcPts val="0"/>
                        </a:spcAft>
                      </a:pPr>
                      <a:r>
                        <a:rPr lang="en-US" sz="1400">
                          <a:effectLst/>
                        </a:rPr>
                        <a:t>11</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494665" algn="r">
                        <a:lnSpc>
                          <a:spcPct val="100000"/>
                        </a:lnSpc>
                      </a:pPr>
                      <a:r>
                        <a:rPr lang="en-US" sz="1400">
                          <a:effectLst/>
                        </a:rPr>
                        <a:t>15</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9055" marR="52070" algn="ctr">
                        <a:lnSpc>
                          <a:spcPct val="100000"/>
                        </a:lnSpc>
                        <a:spcAft>
                          <a:spcPts val="0"/>
                        </a:spcAft>
                      </a:pPr>
                      <a:r>
                        <a:rPr lang="en-US" sz="1400">
                          <a:effectLst/>
                        </a:rPr>
                        <a:t>04</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1100023229"/>
                  </a:ext>
                </a:extLst>
              </a:tr>
              <a:tr h="314567">
                <a:tc>
                  <a:txBody>
                    <a:bodyPr/>
                    <a:lstStyle/>
                    <a:p>
                      <a:pPr marL="3810" algn="ctr">
                        <a:lnSpc>
                          <a:spcPct val="100000"/>
                        </a:lnSpc>
                      </a:pPr>
                      <a:r>
                        <a:rPr lang="en-US" sz="1400">
                          <a:effectLst/>
                        </a:rPr>
                        <a:t>5</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85115" marR="284480" algn="ctr">
                        <a:lnSpc>
                          <a:spcPct val="100000"/>
                        </a:lnSpc>
                        <a:spcAft>
                          <a:spcPts val="0"/>
                        </a:spcAft>
                      </a:pPr>
                      <a:r>
                        <a:rPr lang="en-US" sz="1400" dirty="0">
                          <a:effectLst/>
                        </a:rPr>
                        <a:t>19</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75970" marR="767715" algn="ctr">
                        <a:lnSpc>
                          <a:spcPct val="100000"/>
                        </a:lnSpc>
                        <a:spcAft>
                          <a:spcPts val="0"/>
                        </a:spcAft>
                      </a:pPr>
                      <a:r>
                        <a:rPr lang="en-US" sz="1400">
                          <a:effectLst/>
                        </a:rPr>
                        <a:t>04</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vMerge="1">
                  <a:txBody>
                    <a:bodyPr/>
                    <a:lstStyle/>
                    <a:p>
                      <a:endParaRPr lang="en-IN"/>
                    </a:p>
                  </a:txBody>
                  <a:tcPr/>
                </a:tc>
                <a:tc>
                  <a:txBody>
                    <a:bodyPr/>
                    <a:lstStyle/>
                    <a:p>
                      <a:pPr marL="180975" marR="180340" algn="ctr">
                        <a:lnSpc>
                          <a:spcPct val="100000"/>
                        </a:lnSpc>
                        <a:spcAft>
                          <a:spcPts val="0"/>
                        </a:spcAft>
                      </a:pPr>
                      <a:r>
                        <a:rPr lang="en-US" sz="1400">
                          <a:effectLst/>
                        </a:rPr>
                        <a:t>12</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494665" algn="r">
                        <a:lnSpc>
                          <a:spcPct val="100000"/>
                        </a:lnSpc>
                      </a:pPr>
                      <a:r>
                        <a:rPr lang="en-US" sz="1400">
                          <a:effectLst/>
                        </a:rPr>
                        <a:t>12</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9055" marR="52070" algn="ctr">
                        <a:lnSpc>
                          <a:spcPct val="100000"/>
                        </a:lnSpc>
                        <a:spcAft>
                          <a:spcPts val="0"/>
                        </a:spcAft>
                      </a:pPr>
                      <a:r>
                        <a:rPr lang="en-US" sz="1400">
                          <a:effectLst/>
                        </a:rPr>
                        <a:t>03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506241073"/>
                  </a:ext>
                </a:extLst>
              </a:tr>
              <a:tr h="313329">
                <a:tc>
                  <a:txBody>
                    <a:bodyPr/>
                    <a:lstStyle/>
                    <a:p>
                      <a:pPr marL="3810" algn="ctr">
                        <a:lnSpc>
                          <a:spcPct val="100000"/>
                        </a:lnSpc>
                      </a:pPr>
                      <a:r>
                        <a:rPr lang="en-US" sz="1400">
                          <a:effectLst/>
                        </a:rPr>
                        <a:t>6</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85115" marR="284480" algn="ctr">
                        <a:lnSpc>
                          <a:spcPct val="100000"/>
                        </a:lnSpc>
                        <a:spcAft>
                          <a:spcPts val="0"/>
                        </a:spcAft>
                      </a:pPr>
                      <a:r>
                        <a:rPr lang="en-US" sz="1400" dirty="0">
                          <a:effectLst/>
                        </a:rPr>
                        <a:t>20</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75970" marR="767715" algn="ctr">
                        <a:lnSpc>
                          <a:spcPct val="100000"/>
                        </a:lnSpc>
                        <a:spcAft>
                          <a:spcPts val="0"/>
                        </a:spcAft>
                      </a:pPr>
                      <a:r>
                        <a:rPr lang="en-US" sz="1400">
                          <a:effectLst/>
                        </a:rPr>
                        <a:t>04</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vMerge="1">
                  <a:txBody>
                    <a:bodyPr/>
                    <a:lstStyle/>
                    <a:p>
                      <a:endParaRPr lang="en-IN"/>
                    </a:p>
                  </a:txBody>
                  <a:tcPr/>
                </a:tc>
                <a:tc>
                  <a:txBody>
                    <a:bodyPr/>
                    <a:lstStyle/>
                    <a:p>
                      <a:pPr marL="180975" marR="180340" algn="ctr">
                        <a:lnSpc>
                          <a:spcPct val="100000"/>
                        </a:lnSpc>
                        <a:spcAft>
                          <a:spcPts val="0"/>
                        </a:spcAft>
                      </a:pPr>
                      <a:r>
                        <a:rPr lang="en-US" sz="1400">
                          <a:effectLst/>
                        </a:rPr>
                        <a:t>13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494665" algn="r">
                        <a:lnSpc>
                          <a:spcPct val="100000"/>
                        </a:lnSpc>
                      </a:pPr>
                      <a:r>
                        <a:rPr lang="en-US" sz="1400">
                          <a:effectLst/>
                        </a:rPr>
                        <a:t>13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9055" marR="52070" algn="ctr">
                        <a:lnSpc>
                          <a:spcPct val="100000"/>
                        </a:lnSpc>
                        <a:spcAft>
                          <a:spcPts val="0"/>
                        </a:spcAft>
                      </a:pPr>
                      <a:r>
                        <a:rPr lang="en-US" sz="1400">
                          <a:effectLst/>
                        </a:rPr>
                        <a:t>04</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2394661675"/>
                  </a:ext>
                </a:extLst>
              </a:tr>
              <a:tr h="314567">
                <a:tc>
                  <a:txBody>
                    <a:bodyPr/>
                    <a:lstStyle/>
                    <a:p>
                      <a:pPr marL="3810" algn="ctr">
                        <a:lnSpc>
                          <a:spcPct val="100000"/>
                        </a:lnSpc>
                      </a:pPr>
                      <a:r>
                        <a:rPr lang="en-US" sz="1400">
                          <a:effectLst/>
                        </a:rPr>
                        <a:t>7</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85115" marR="284480" algn="ctr">
                        <a:lnSpc>
                          <a:spcPct val="100000"/>
                        </a:lnSpc>
                        <a:spcAft>
                          <a:spcPts val="0"/>
                        </a:spcAft>
                      </a:pPr>
                      <a:r>
                        <a:rPr lang="en-US" sz="1400" dirty="0">
                          <a:effectLst/>
                        </a:rPr>
                        <a:t>24</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75970" marR="767715" algn="ctr">
                        <a:lnSpc>
                          <a:spcPct val="100000"/>
                        </a:lnSpc>
                        <a:spcAft>
                          <a:spcPts val="0"/>
                        </a:spcAft>
                      </a:pPr>
                      <a:r>
                        <a:rPr lang="en-US" sz="1400" dirty="0">
                          <a:effectLst/>
                        </a:rPr>
                        <a:t>05</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l">
                        <a:lnSpc>
                          <a:spcPct val="100000"/>
                        </a:lnSpc>
                      </a:pPr>
                      <a:r>
                        <a:rPr lang="en-US" sz="1050">
                          <a:effectLst/>
                        </a:rPr>
                        <a:t> </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80975" marR="180340" algn="ctr">
                        <a:lnSpc>
                          <a:spcPct val="100000"/>
                        </a:lnSpc>
                        <a:spcAft>
                          <a:spcPts val="0"/>
                        </a:spcAft>
                      </a:pPr>
                      <a:r>
                        <a:rPr lang="en-US" sz="1400" dirty="0">
                          <a:effectLst/>
                        </a:rPr>
                        <a:t>14</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494665" algn="r">
                        <a:lnSpc>
                          <a:spcPct val="100000"/>
                        </a:lnSpc>
                      </a:pPr>
                      <a:r>
                        <a:rPr lang="en-US" sz="1400" dirty="0">
                          <a:effectLst/>
                        </a:rPr>
                        <a:t>23</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9055" marR="52070" algn="ctr">
                        <a:lnSpc>
                          <a:spcPct val="100000"/>
                        </a:lnSpc>
                        <a:spcAft>
                          <a:spcPts val="0"/>
                        </a:spcAft>
                      </a:pPr>
                      <a:r>
                        <a:rPr lang="en-US" sz="1400" dirty="0">
                          <a:effectLst/>
                        </a:rPr>
                        <a:t>05</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81817931"/>
                  </a:ext>
                </a:extLst>
              </a:tr>
            </a:tbl>
          </a:graphicData>
        </a:graphic>
      </p:graphicFrame>
    </p:spTree>
    <p:extLst>
      <p:ext uri="{BB962C8B-B14F-4D97-AF65-F5344CB8AC3E}">
        <p14:creationId xmlns:p14="http://schemas.microsoft.com/office/powerpoint/2010/main" xmlns="" val="3990213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xmlns="" id="{ED331677-26DE-4EC1-9413-2FBC100AD51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2">
            <a:extLst>
              <a:ext uri="{FF2B5EF4-FFF2-40B4-BE49-F238E27FC236}">
                <a16:creationId xmlns:a16="http://schemas.microsoft.com/office/drawing/2014/main" xmlns="" id="{69D593A5-D0AD-443F-AA6A-E7453C4213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useBgFill="1">
        <p:nvSpPr>
          <p:cNvPr id="25" name="Rectangle 24">
            <a:extLst>
              <a:ext uri="{FF2B5EF4-FFF2-40B4-BE49-F238E27FC236}">
                <a16:creationId xmlns:a16="http://schemas.microsoft.com/office/drawing/2014/main" xmlns="" id="{1B31CAF6-2C7B-4134-BA7D-DE521DC7DD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a:extLst>
              <a:ext uri="{FF2B5EF4-FFF2-40B4-BE49-F238E27FC236}">
                <a16:creationId xmlns:a16="http://schemas.microsoft.com/office/drawing/2014/main" xmlns="" id="{DE3FD386-A0A6-4EBA-BD80-B11EBC9EB26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mt="70000"/>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Rounded Rectangle 13">
            <a:extLst>
              <a:ext uri="{FF2B5EF4-FFF2-40B4-BE49-F238E27FC236}">
                <a16:creationId xmlns:a16="http://schemas.microsoft.com/office/drawing/2014/main" xmlns="" id="{B427C2C9-2B0B-40AD-98E3-3D39320A48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3774" y="550655"/>
            <a:ext cx="10364452" cy="3690466"/>
          </a:xfrm>
          <a:prstGeom prst="roundRect">
            <a:avLst>
              <a:gd name="adj" fmla="val 4838"/>
            </a:avLst>
          </a:prstGeom>
          <a:solidFill>
            <a:srgbClr val="FFFFFF"/>
          </a:solid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19.jpeg">
            <a:extLst>
              <a:ext uri="{FF2B5EF4-FFF2-40B4-BE49-F238E27FC236}">
                <a16:creationId xmlns:a16="http://schemas.microsoft.com/office/drawing/2014/main" xmlns="" id="{C2496547-89BE-FABE-F1F7-6D03B216A29D}"/>
              </a:ext>
            </a:extLst>
          </p:cNvPr>
          <p:cNvPicPr>
            <a:picLocks noChangeAspect="1"/>
          </p:cNvPicPr>
          <p:nvPr/>
        </p:nvPicPr>
        <p:blipFill>
          <a:blip r:embed="rId4" cstate="print"/>
          <a:stretch>
            <a:fillRect/>
          </a:stretch>
        </p:blipFill>
        <p:spPr>
          <a:xfrm>
            <a:off x="982278" y="926304"/>
            <a:ext cx="3229440" cy="2819431"/>
          </a:xfrm>
          <a:prstGeom prst="roundRect">
            <a:avLst>
              <a:gd name="adj" fmla="val 0"/>
            </a:avLst>
          </a:prstGeom>
          <a:ln w="82550" cap="sq">
            <a:noFill/>
            <a:miter lim="800000"/>
          </a:ln>
          <a:effectLst/>
        </p:spPr>
      </p:pic>
      <p:pic>
        <p:nvPicPr>
          <p:cNvPr id="14" name="image20.jpeg">
            <a:extLst>
              <a:ext uri="{FF2B5EF4-FFF2-40B4-BE49-F238E27FC236}">
                <a16:creationId xmlns:a16="http://schemas.microsoft.com/office/drawing/2014/main" xmlns="" id="{F07ED914-F21D-81BF-5D37-5D99C1319806}"/>
              </a:ext>
            </a:extLst>
          </p:cNvPr>
          <p:cNvPicPr>
            <a:picLocks noChangeAspect="1"/>
          </p:cNvPicPr>
          <p:nvPr/>
        </p:nvPicPr>
        <p:blipFill>
          <a:blip r:embed="rId5" cstate="print"/>
          <a:stretch>
            <a:fillRect/>
          </a:stretch>
        </p:blipFill>
        <p:spPr>
          <a:xfrm>
            <a:off x="4422914" y="929881"/>
            <a:ext cx="3240195" cy="2815854"/>
          </a:xfrm>
          <a:prstGeom prst="roundRect">
            <a:avLst>
              <a:gd name="adj" fmla="val 0"/>
            </a:avLst>
          </a:prstGeom>
          <a:ln w="82550" cap="sq">
            <a:noFill/>
            <a:miter lim="800000"/>
          </a:ln>
          <a:effectLst/>
        </p:spPr>
      </p:pic>
      <p:pic>
        <p:nvPicPr>
          <p:cNvPr id="12" name="image18.jpeg">
            <a:extLst>
              <a:ext uri="{FF2B5EF4-FFF2-40B4-BE49-F238E27FC236}">
                <a16:creationId xmlns:a16="http://schemas.microsoft.com/office/drawing/2014/main" xmlns="" id="{7A86B7C6-FE6D-2FE3-5892-0BBD4F5AF66A}"/>
              </a:ext>
            </a:extLst>
          </p:cNvPr>
          <p:cNvPicPr>
            <a:picLocks noChangeAspect="1"/>
          </p:cNvPicPr>
          <p:nvPr/>
        </p:nvPicPr>
        <p:blipFill>
          <a:blip r:embed="rId6" cstate="print"/>
          <a:stretch>
            <a:fillRect/>
          </a:stretch>
        </p:blipFill>
        <p:spPr>
          <a:xfrm>
            <a:off x="7874305" y="898622"/>
            <a:ext cx="3240195" cy="2847113"/>
          </a:xfrm>
          <a:prstGeom prst="roundRect">
            <a:avLst>
              <a:gd name="adj" fmla="val 0"/>
            </a:avLst>
          </a:prstGeom>
          <a:ln w="82550" cap="sq">
            <a:noFill/>
            <a:miter lim="800000"/>
          </a:ln>
          <a:effectLst/>
        </p:spPr>
      </p:pic>
      <p:pic>
        <p:nvPicPr>
          <p:cNvPr id="48" name="Picture 30">
            <a:extLst>
              <a:ext uri="{FF2B5EF4-FFF2-40B4-BE49-F238E27FC236}">
                <a16:creationId xmlns:a16="http://schemas.microsoft.com/office/drawing/2014/main" xmlns="" id="{B7C65F7D-05C8-4B14-A0AC-80F0680D89A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xmlns="" val="0"/>
              </a:ext>
            </a:extLst>
          </a:blip>
          <a:srcRect b="55478"/>
          <a:stretch/>
        </p:blipFill>
        <p:spPr>
          <a:xfrm>
            <a:off x="-2607" y="0"/>
            <a:ext cx="12192000" cy="3053351"/>
          </a:xfrm>
          <a:prstGeom prst="rect">
            <a:avLst/>
          </a:prstGeom>
        </p:spPr>
      </p:pic>
      <p:pic>
        <p:nvPicPr>
          <p:cNvPr id="33" name="Picture 32">
            <a:extLst>
              <a:ext uri="{FF2B5EF4-FFF2-40B4-BE49-F238E27FC236}">
                <a16:creationId xmlns:a16="http://schemas.microsoft.com/office/drawing/2014/main" xmlns="" id="{6F34CA10-AA95-4A32-B085-3AAB0E9E0ED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xmlns="" val="0"/>
              </a:ext>
            </a:extLst>
          </a:blip>
          <a:srcRect l="69764" t="46543"/>
          <a:stretch/>
        </p:blipFill>
        <p:spPr>
          <a:xfrm>
            <a:off x="8500434" y="3191932"/>
            <a:ext cx="3686351" cy="3666067"/>
          </a:xfrm>
          <a:prstGeom prst="rect">
            <a:avLst/>
          </a:prstGeom>
        </p:spPr>
      </p:pic>
      <p:sp>
        <p:nvSpPr>
          <p:cNvPr id="16" name="TextBox 15">
            <a:extLst>
              <a:ext uri="{FF2B5EF4-FFF2-40B4-BE49-F238E27FC236}">
                <a16:creationId xmlns:a16="http://schemas.microsoft.com/office/drawing/2014/main" xmlns="" id="{3EF8F0A1-5E00-428B-2976-8C22F61A6CD6}"/>
              </a:ext>
            </a:extLst>
          </p:cNvPr>
          <p:cNvSpPr txBox="1"/>
          <p:nvPr/>
        </p:nvSpPr>
        <p:spPr>
          <a:xfrm>
            <a:off x="635211" y="4562855"/>
            <a:ext cx="10916365" cy="1137554"/>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kumimoji="0" lang="en-US" sz="4800" b="0" i="0" u="none" strike="noStrike" cap="all" spc="0" normalizeH="0" noProof="0" dirty="0">
                <a:ln>
                  <a:noFill/>
                </a:ln>
                <a:solidFill>
                  <a:srgbClr val="002060"/>
                </a:solidFill>
                <a:uLnTx/>
                <a:uFillTx/>
                <a:latin typeface="+mj-lt"/>
                <a:ea typeface="+mj-ea"/>
                <a:cs typeface="+mj-cs"/>
              </a:rPr>
              <a:t>RELIEF</a:t>
            </a:r>
            <a:r>
              <a:rPr kumimoji="0" lang="en-US" sz="4800" b="0" i="0" u="none" strike="noStrike" cap="all" spc="-5" normalizeH="0" noProof="0" dirty="0">
                <a:ln>
                  <a:noFill/>
                </a:ln>
                <a:solidFill>
                  <a:srgbClr val="002060"/>
                </a:solidFill>
                <a:uLnTx/>
                <a:uFillTx/>
                <a:latin typeface="+mj-lt"/>
                <a:ea typeface="+mj-ea"/>
                <a:cs typeface="+mj-cs"/>
              </a:rPr>
              <a:t> </a:t>
            </a:r>
            <a:r>
              <a:rPr kumimoji="0" lang="en-US" sz="4800" b="0" i="0" u="none" strike="noStrike" cap="all" spc="0" normalizeH="0" noProof="0" dirty="0">
                <a:ln>
                  <a:noFill/>
                </a:ln>
                <a:solidFill>
                  <a:srgbClr val="002060"/>
                </a:solidFill>
                <a:uLnTx/>
                <a:uFillTx/>
                <a:latin typeface="+mj-lt"/>
                <a:ea typeface="+mj-ea"/>
                <a:cs typeface="+mj-cs"/>
              </a:rPr>
              <a:t>STRUCTURE</a:t>
            </a:r>
            <a:endParaRPr lang="en-US" sz="4800" cap="all" dirty="0">
              <a:solidFill>
                <a:srgbClr val="002060"/>
              </a:solidFill>
              <a:latin typeface="+mj-lt"/>
              <a:ea typeface="+mj-ea"/>
              <a:cs typeface="+mj-cs"/>
            </a:endParaRPr>
          </a:p>
        </p:txBody>
      </p:sp>
    </p:spTree>
    <p:extLst>
      <p:ext uri="{BB962C8B-B14F-4D97-AF65-F5344CB8AC3E}">
        <p14:creationId xmlns:p14="http://schemas.microsoft.com/office/powerpoint/2010/main" xmlns="" val="3772636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10CB34-FB27-27E6-2861-536B7E23A6C9}"/>
              </a:ext>
            </a:extLst>
          </p:cNvPr>
          <p:cNvSpPr>
            <a:spLocks noGrp="1"/>
          </p:cNvSpPr>
          <p:nvPr>
            <p:ph type="title"/>
          </p:nvPr>
        </p:nvSpPr>
        <p:spPr>
          <a:xfrm>
            <a:off x="913774" y="142957"/>
            <a:ext cx="10364451" cy="923844"/>
          </a:xfrm>
        </p:spPr>
        <p:txBody>
          <a:bodyPr/>
          <a:lstStyle/>
          <a:p>
            <a:pPr marL="742950" lvl="1" indent="-285750">
              <a:spcBef>
                <a:spcPts val="535"/>
              </a:spcBef>
              <a:spcAft>
                <a:spcPts val="0"/>
              </a:spcAft>
              <a:tabLst>
                <a:tab pos="757555" algn="l"/>
              </a:tabLst>
            </a:pPr>
            <a:r>
              <a:rPr lang="en-US" sz="3600" b="1" kern="0" dirty="0">
                <a:solidFill>
                  <a:srgbClr val="001F5F"/>
                </a:solidFill>
                <a:effectLst/>
                <a:latin typeface="Times New Roman" panose="02020603050405020304" pitchFamily="18" charset="0"/>
                <a:ea typeface="Times New Roman" panose="02020603050405020304" pitchFamily="18" charset="0"/>
              </a:rPr>
              <a:t>                CLIMATE</a:t>
            </a:r>
            <a:r>
              <a:rPr lang="en-US" sz="3600" b="1" kern="0" spc="-10" dirty="0">
                <a:solidFill>
                  <a:srgbClr val="001F5F"/>
                </a:solidFill>
                <a:effectLst/>
                <a:latin typeface="Times New Roman" panose="02020603050405020304" pitchFamily="18" charset="0"/>
                <a:ea typeface="Times New Roman" panose="02020603050405020304" pitchFamily="18" charset="0"/>
              </a:rPr>
              <a:t> </a:t>
            </a:r>
            <a:r>
              <a:rPr lang="en-US" sz="3600" b="1" kern="0" dirty="0">
                <a:solidFill>
                  <a:srgbClr val="001F5F"/>
                </a:solidFill>
                <a:effectLst/>
                <a:latin typeface="Times New Roman" panose="02020603050405020304" pitchFamily="18" charset="0"/>
                <a:ea typeface="Times New Roman" panose="02020603050405020304" pitchFamily="18" charset="0"/>
              </a:rPr>
              <a:t>CONDITION</a:t>
            </a:r>
            <a:r>
              <a:rPr lang="en-IN" sz="3600" b="1" kern="0" dirty="0">
                <a:effectLst/>
                <a:latin typeface="Times New Roman" panose="02020603050405020304" pitchFamily="18" charset="0"/>
                <a:ea typeface="Times New Roman" panose="02020603050405020304" pitchFamily="18" charset="0"/>
              </a:rPr>
              <a:t/>
            </a:r>
            <a:br>
              <a:rPr lang="en-IN" sz="3600" b="1" kern="0" dirty="0">
                <a:effectLst/>
                <a:latin typeface="Times New Roman" panose="02020603050405020304" pitchFamily="18" charset="0"/>
                <a:ea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xmlns="" id="{0E04524E-021A-16B1-0B12-BCC964A19D89}"/>
              </a:ext>
            </a:extLst>
          </p:cNvPr>
          <p:cNvSpPr>
            <a:spLocks noGrp="1"/>
          </p:cNvSpPr>
          <p:nvPr>
            <p:ph sz="quarter" idx="13"/>
          </p:nvPr>
        </p:nvSpPr>
        <p:spPr>
          <a:xfrm>
            <a:off x="737504" y="824732"/>
            <a:ext cx="10363826" cy="1698131"/>
          </a:xfrm>
        </p:spPr>
        <p:txBody>
          <a:bodyPr>
            <a:normAutofit/>
          </a:bodyPr>
          <a:lstStyle/>
          <a:p>
            <a:pPr marL="355600" marR="197485" algn="just">
              <a:spcBef>
                <a:spcPts val="290"/>
              </a:spcBef>
              <a:spcAft>
                <a:spcPts val="0"/>
              </a:spcAft>
            </a:pPr>
            <a:r>
              <a:rPr lang="en-US" sz="1600" dirty="0">
                <a:effectLst/>
                <a:latin typeface="Times New Roman" panose="02020603050405020304" pitchFamily="18" charset="0"/>
                <a:ea typeface="Times New Roman" panose="02020603050405020304" pitchFamily="18" charset="0"/>
              </a:rPr>
              <a:t>The region experiences a hot and humid monsoonal climate there are many four seasons in the study</a:t>
            </a:r>
            <a:r>
              <a:rPr lang="en-US" sz="1600" spc="5" dirty="0">
                <a:effectLst/>
                <a:latin typeface="Times New Roman" panose="02020603050405020304" pitchFamily="18" charset="0"/>
                <a:ea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rPr>
              <a:t>area. There are- Summer- March-May, Monsoon- June – September, autumn: - October-November</a:t>
            </a:r>
            <a:r>
              <a:rPr lang="en-US" sz="1600" spc="5" dirty="0">
                <a:effectLst/>
                <a:latin typeface="Times New Roman" panose="02020603050405020304" pitchFamily="18" charset="0"/>
                <a:ea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rPr>
              <a:t>Winter -</a:t>
            </a:r>
            <a:r>
              <a:rPr lang="en-US" sz="1600" spc="-20" dirty="0">
                <a:effectLst/>
                <a:latin typeface="Times New Roman" panose="02020603050405020304" pitchFamily="18" charset="0"/>
                <a:ea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rPr>
              <a:t>December-February.</a:t>
            </a:r>
            <a:endParaRPr lang="en-IN" sz="1600" dirty="0">
              <a:effectLst/>
              <a:latin typeface="Times New Roman" panose="02020603050405020304" pitchFamily="18" charset="0"/>
              <a:ea typeface="Times New Roman" panose="02020603050405020304" pitchFamily="18" charset="0"/>
            </a:endParaRPr>
          </a:p>
          <a:p>
            <a:r>
              <a:rPr lang="en-US" sz="1600" dirty="0">
                <a:effectLst/>
                <a:latin typeface="Times New Roman" panose="02020603050405020304" pitchFamily="18" charset="0"/>
                <a:ea typeface="Times New Roman" panose="02020603050405020304" pitchFamily="18" charset="0"/>
              </a:rPr>
              <a:t>The month wise average temperature, humidity, rainy day and rainfall of the surrounding study area</a:t>
            </a:r>
            <a:r>
              <a:rPr lang="en-US" sz="1600" spc="-285" dirty="0">
                <a:effectLst/>
                <a:latin typeface="Times New Roman" panose="02020603050405020304" pitchFamily="18" charset="0"/>
                <a:ea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rPr>
              <a:t>are given </a:t>
            </a:r>
            <a:endParaRPr lang="en-IN" sz="1800" dirty="0"/>
          </a:p>
        </p:txBody>
      </p:sp>
      <p:graphicFrame>
        <p:nvGraphicFramePr>
          <p:cNvPr id="4" name="Table 3">
            <a:extLst>
              <a:ext uri="{FF2B5EF4-FFF2-40B4-BE49-F238E27FC236}">
                <a16:creationId xmlns:a16="http://schemas.microsoft.com/office/drawing/2014/main" xmlns="" id="{5B40CDEA-1BEB-3579-9DAA-190BA513C96B}"/>
              </a:ext>
            </a:extLst>
          </p:cNvPr>
          <p:cNvGraphicFramePr>
            <a:graphicFrameLocks noGrp="1"/>
          </p:cNvGraphicFramePr>
          <p:nvPr>
            <p:extLst>
              <p:ext uri="{D42A27DB-BD31-4B8C-83A1-F6EECF244321}">
                <p14:modId xmlns:p14="http://schemas.microsoft.com/office/powerpoint/2010/main" xmlns="" val="4289351483"/>
              </p:ext>
            </p:extLst>
          </p:nvPr>
        </p:nvGraphicFramePr>
        <p:xfrm>
          <a:off x="1018214" y="2770067"/>
          <a:ext cx="9888485" cy="3608700"/>
        </p:xfrm>
        <a:graphic>
          <a:graphicData uri="http://schemas.openxmlformats.org/drawingml/2006/table">
            <a:tbl>
              <a:tblPr firstRow="1" firstCol="1" lastRow="1" lastCol="1" bandRow="1" bandCol="1"/>
              <a:tblGrid>
                <a:gridCol w="1676889">
                  <a:extLst>
                    <a:ext uri="{9D8B030D-6E8A-4147-A177-3AD203B41FA5}">
                      <a16:colId xmlns:a16="http://schemas.microsoft.com/office/drawing/2014/main" xmlns="" val="268441539"/>
                    </a:ext>
                  </a:extLst>
                </a:gridCol>
                <a:gridCol w="685054">
                  <a:extLst>
                    <a:ext uri="{9D8B030D-6E8A-4147-A177-3AD203B41FA5}">
                      <a16:colId xmlns:a16="http://schemas.microsoft.com/office/drawing/2014/main" xmlns="" val="3224517064"/>
                    </a:ext>
                  </a:extLst>
                </a:gridCol>
                <a:gridCol w="706773">
                  <a:extLst>
                    <a:ext uri="{9D8B030D-6E8A-4147-A177-3AD203B41FA5}">
                      <a16:colId xmlns:a16="http://schemas.microsoft.com/office/drawing/2014/main" xmlns="" val="3409548206"/>
                    </a:ext>
                  </a:extLst>
                </a:gridCol>
                <a:gridCol w="706773">
                  <a:extLst>
                    <a:ext uri="{9D8B030D-6E8A-4147-A177-3AD203B41FA5}">
                      <a16:colId xmlns:a16="http://schemas.microsoft.com/office/drawing/2014/main" xmlns="" val="1586399423"/>
                    </a:ext>
                  </a:extLst>
                </a:gridCol>
                <a:gridCol w="873285">
                  <a:extLst>
                    <a:ext uri="{9D8B030D-6E8A-4147-A177-3AD203B41FA5}">
                      <a16:colId xmlns:a16="http://schemas.microsoft.com/office/drawing/2014/main" xmlns="" val="451683516"/>
                    </a:ext>
                  </a:extLst>
                </a:gridCol>
                <a:gridCol w="1337529">
                  <a:extLst>
                    <a:ext uri="{9D8B030D-6E8A-4147-A177-3AD203B41FA5}">
                      <a16:colId xmlns:a16="http://schemas.microsoft.com/office/drawing/2014/main" xmlns="" val="2333836840"/>
                    </a:ext>
                  </a:extLst>
                </a:gridCol>
                <a:gridCol w="1337529">
                  <a:extLst>
                    <a:ext uri="{9D8B030D-6E8A-4147-A177-3AD203B41FA5}">
                      <a16:colId xmlns:a16="http://schemas.microsoft.com/office/drawing/2014/main" xmlns="" val="4025322772"/>
                    </a:ext>
                  </a:extLst>
                </a:gridCol>
                <a:gridCol w="2564653">
                  <a:extLst>
                    <a:ext uri="{9D8B030D-6E8A-4147-A177-3AD203B41FA5}">
                      <a16:colId xmlns:a16="http://schemas.microsoft.com/office/drawing/2014/main" xmlns="" val="4012560173"/>
                    </a:ext>
                  </a:extLst>
                </a:gridCol>
              </a:tblGrid>
              <a:tr h="255357">
                <a:tc rowSpan="2">
                  <a:txBody>
                    <a:bodyPr/>
                    <a:lstStyle/>
                    <a:p>
                      <a:pPr marL="385445" marR="386080" algn="ctr">
                        <a:lnSpc>
                          <a:spcPct val="10000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Month</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227330" algn="l">
                        <a:lnSpc>
                          <a:spcPct val="10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Temperature(</a:t>
                      </a: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gridSpan="2">
                  <a:txBody>
                    <a:bodyPr/>
                    <a:lstStyle/>
                    <a:p>
                      <a:pPr marL="139700" algn="l">
                        <a:lnSpc>
                          <a:spcPct val="10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Humidity</a:t>
                      </a:r>
                      <a:r>
                        <a:rPr lang="en-US" sz="1600" spc="-3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a:txBody>
                    <a:bodyPr/>
                    <a:lstStyle/>
                    <a:p>
                      <a:pPr marL="132080" marR="13906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Rainfall</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240030" marR="24701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No.</a:t>
                      </a:r>
                      <a:r>
                        <a:rPr lang="en-US" sz="1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600" spc="-1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Rainy</a:t>
                      </a:r>
                      <a:r>
                        <a:rPr lang="en-US" sz="1600" spc="-1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Days</a:t>
                      </a:r>
                      <a:r>
                        <a:rPr lang="en-US" sz="1600" spc="-1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in</a:t>
                      </a:r>
                      <a:r>
                        <a:rPr lang="en-US" sz="1600" spc="-1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238125" marR="24701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Month(Avg)</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02794444"/>
                  </a:ext>
                </a:extLst>
              </a:tr>
              <a:tr h="259442">
                <a:tc vMerge="1">
                  <a:txBody>
                    <a:bodyPr/>
                    <a:lstStyle/>
                    <a:p>
                      <a:endParaRPr lang="en-IN"/>
                    </a:p>
                  </a:txBody>
                  <a:tcPr/>
                </a:tc>
                <a:tc>
                  <a:txBody>
                    <a:bodyPr/>
                    <a:lstStyle/>
                    <a:p>
                      <a:pPr marL="78105" marR="7874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Max.</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marR="6604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Min.</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7302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Mean</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040" marR="6604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Max.</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6210" marR="15621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Min.</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2080" marR="14033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Avg.in</a:t>
                      </a:r>
                      <a:r>
                        <a:rPr lang="en-US" sz="1600" spc="-2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mm</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IN"/>
                    </a:p>
                  </a:txBody>
                  <a:tcPr/>
                </a:tc>
                <a:extLst>
                  <a:ext uri="{0D108BD9-81ED-4DB2-BD59-A6C34878D82A}">
                    <a16:rowId xmlns:a16="http://schemas.microsoft.com/office/drawing/2014/main" xmlns="" val="2161133155"/>
                  </a:ext>
                </a:extLst>
              </a:tr>
              <a:tr h="258421">
                <a:tc>
                  <a:txBody>
                    <a:bodyPr/>
                    <a:lstStyle/>
                    <a:p>
                      <a:pPr marL="367665" algn="l">
                        <a:lnSpc>
                          <a:spcPct val="100000"/>
                        </a:lnSpc>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January</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8105" marR="7683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marR="6286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6858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040" marR="6223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81</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6210" marR="15367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42</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2080" marR="13335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13.00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0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13780279"/>
                  </a:ext>
                </a:extLst>
              </a:tr>
              <a:tr h="258421">
                <a:tc>
                  <a:txBody>
                    <a:bodyPr/>
                    <a:lstStyle/>
                    <a:p>
                      <a:pPr marL="331470" algn="l">
                        <a:lnSpc>
                          <a:spcPct val="100000"/>
                        </a:lnSpc>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February</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8105" marR="7683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marR="6286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6858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040" marR="6223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6210" marR="15367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41</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2080" marR="13335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20.00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0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89523891"/>
                  </a:ext>
                </a:extLst>
              </a:tr>
              <a:tr h="255357">
                <a:tc>
                  <a:txBody>
                    <a:bodyPr/>
                    <a:lstStyle/>
                    <a:p>
                      <a:pPr marL="385445" marR="385445" algn="ctr">
                        <a:lnSpc>
                          <a:spcPct val="10000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March</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8105" marR="7683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marR="6286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6858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040" marR="6223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84</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6210" marR="15367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45</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2080" marR="13335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30.00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0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29242415"/>
                  </a:ext>
                </a:extLst>
              </a:tr>
              <a:tr h="258421">
                <a:tc>
                  <a:txBody>
                    <a:bodyPr/>
                    <a:lstStyle/>
                    <a:p>
                      <a:pPr marL="385445" marR="385445" algn="ctr">
                        <a:lnSpc>
                          <a:spcPct val="10000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April</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8105" marR="7683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marR="6286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6858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040" marR="6223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6210" marR="15367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60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2080" marR="13335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40.00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0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43975898"/>
                  </a:ext>
                </a:extLst>
              </a:tr>
              <a:tr h="259442">
                <a:tc>
                  <a:txBody>
                    <a:bodyPr/>
                    <a:lstStyle/>
                    <a:p>
                      <a:pPr marL="385445" marR="386080" algn="ctr">
                        <a:lnSpc>
                          <a:spcPct val="10000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May</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8105" marR="7683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marR="6286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6858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040" marR="6223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76</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6210" marR="15367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60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2080" marR="13589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150.00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0030" marR="24257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03440294"/>
                  </a:ext>
                </a:extLst>
              </a:tr>
              <a:tr h="258421">
                <a:tc>
                  <a:txBody>
                    <a:bodyPr/>
                    <a:lstStyle/>
                    <a:p>
                      <a:pPr marL="385445" marR="386080" algn="ctr">
                        <a:lnSpc>
                          <a:spcPct val="10000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June</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8105" marR="7683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marR="6286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6858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040" marR="6223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82</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6210" marR="15367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68</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2080" marR="13589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280.00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0030" marR="24257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52482741"/>
                  </a:ext>
                </a:extLst>
              </a:tr>
              <a:tr h="255357">
                <a:tc>
                  <a:txBody>
                    <a:bodyPr/>
                    <a:lstStyle/>
                    <a:p>
                      <a:pPr marL="385445" marR="385445" algn="ctr">
                        <a:lnSpc>
                          <a:spcPct val="10000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July</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8105" marR="7683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marR="6286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6858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040" marR="6223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6210" marR="15367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61</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2080" marR="13589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280.00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0030" marR="24257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80419212"/>
                  </a:ext>
                </a:extLst>
              </a:tr>
              <a:tr h="259442">
                <a:tc>
                  <a:txBody>
                    <a:bodyPr/>
                    <a:lstStyle/>
                    <a:p>
                      <a:pPr marL="382270" algn="l">
                        <a:lnSpc>
                          <a:spcPct val="100000"/>
                        </a:lnSpc>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August</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8105" marR="7683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marR="6286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6858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040" marR="6223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86</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6210" marR="15367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71</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2080" marR="13589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255.00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0030" marR="24257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00660246"/>
                  </a:ext>
                </a:extLst>
              </a:tr>
              <a:tr h="258421">
                <a:tc>
                  <a:txBody>
                    <a:bodyPr/>
                    <a:lstStyle/>
                    <a:p>
                      <a:pPr marR="287655" algn="r">
                        <a:lnSpc>
                          <a:spcPct val="100000"/>
                        </a:lnSpc>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September</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8105" marR="7683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marR="6286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6858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040" marR="6223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79</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6210" marR="15367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75</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2080" marR="13589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200.00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0030" marR="24257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72810687"/>
                  </a:ext>
                </a:extLst>
              </a:tr>
              <a:tr h="254335">
                <a:tc>
                  <a:txBody>
                    <a:bodyPr/>
                    <a:lstStyle/>
                    <a:p>
                      <a:pPr marL="359410" algn="l">
                        <a:lnSpc>
                          <a:spcPct val="100000"/>
                        </a:lnSpc>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October</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8105" marR="7683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marR="6286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6858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040" marR="6223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76</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6210" marR="15367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58</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2080" marR="13589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120.00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0030" marR="24257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07984136"/>
                  </a:ext>
                </a:extLst>
              </a:tr>
              <a:tr h="259442">
                <a:tc>
                  <a:txBody>
                    <a:bodyPr/>
                    <a:lstStyle/>
                    <a:p>
                      <a:pPr marR="287655" algn="r">
                        <a:lnSpc>
                          <a:spcPct val="100000"/>
                        </a:lnSpc>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November</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8105" marR="7683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marR="6286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6858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27</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040" marR="62230" algn="ctr">
                        <a:lnSpc>
                          <a:spcPct val="10000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76</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6210" marR="153670" algn="ctr">
                        <a:lnSpc>
                          <a:spcPct val="10000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55</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2080" marR="13335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50.00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0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15918877"/>
                  </a:ext>
                </a:extLst>
              </a:tr>
              <a:tr h="258421">
                <a:tc>
                  <a:txBody>
                    <a:bodyPr/>
                    <a:lstStyle/>
                    <a:p>
                      <a:pPr marR="297815" algn="r">
                        <a:lnSpc>
                          <a:spcPct val="100000"/>
                        </a:lnSpc>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December</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8105" marR="76835"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marR="62865" algn="ctr">
                        <a:lnSpc>
                          <a:spcPct val="10000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68580" algn="ctr">
                        <a:lnSpc>
                          <a:spcPct val="10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040" marR="63500" algn="ctr">
                        <a:lnSpc>
                          <a:spcPct val="10000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76</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6210" marR="153670" algn="ctr">
                        <a:lnSpc>
                          <a:spcPct val="10000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38</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2080" marR="133350" algn="ctr">
                        <a:lnSpc>
                          <a:spcPct val="10000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00.00</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00000"/>
                        </a:lnSpc>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94104974"/>
                  </a:ext>
                </a:extLst>
              </a:tr>
            </a:tbl>
          </a:graphicData>
        </a:graphic>
      </p:graphicFrame>
    </p:spTree>
    <p:extLst>
      <p:ext uri="{BB962C8B-B14F-4D97-AF65-F5344CB8AC3E}">
        <p14:creationId xmlns:p14="http://schemas.microsoft.com/office/powerpoint/2010/main" xmlns="" val="1973621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0F999F4-D24A-4847-053A-D11E5E3B823F}"/>
              </a:ext>
            </a:extLst>
          </p:cNvPr>
          <p:cNvPicPr>
            <a:picLocks noChangeAspect="1"/>
          </p:cNvPicPr>
          <p:nvPr/>
        </p:nvPicPr>
        <p:blipFill>
          <a:blip r:embed="rId2"/>
          <a:stretch>
            <a:fillRect/>
          </a:stretch>
        </p:blipFill>
        <p:spPr>
          <a:xfrm>
            <a:off x="0" y="0"/>
            <a:ext cx="12192000" cy="7116896"/>
          </a:xfrm>
          <a:prstGeom prst="rect">
            <a:avLst/>
          </a:prstGeom>
        </p:spPr>
      </p:pic>
    </p:spTree>
    <p:extLst>
      <p:ext uri="{BB962C8B-B14F-4D97-AF65-F5344CB8AC3E}">
        <p14:creationId xmlns:p14="http://schemas.microsoft.com/office/powerpoint/2010/main" xmlns="" val="3425491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DC3B8C6B-63CA-4384-8059-2036BE5202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attern created by river delta taken from above">
            <a:extLst>
              <a:ext uri="{FF2B5EF4-FFF2-40B4-BE49-F238E27FC236}">
                <a16:creationId xmlns:a16="http://schemas.microsoft.com/office/drawing/2014/main" xmlns="" id="{8F9D321F-4EB1-E14F-AE6F-B705DDCA8156}"/>
              </a:ext>
            </a:extLst>
          </p:cNvPr>
          <p:cNvPicPr>
            <a:picLocks noChangeAspect="1"/>
          </p:cNvPicPr>
          <p:nvPr/>
        </p:nvPicPr>
        <p:blipFill rotWithShape="1">
          <a:blip r:embed="rId2"/>
          <a:srcRect l="25299" r="30686"/>
          <a:stretch/>
        </p:blipFill>
        <p:spPr>
          <a:xfrm>
            <a:off x="20" y="10"/>
            <a:ext cx="4024741" cy="6857990"/>
          </a:xfrm>
          <a:prstGeom prst="rect">
            <a:avLst/>
          </a:prstGeom>
        </p:spPr>
      </p:pic>
      <p:sp>
        <p:nvSpPr>
          <p:cNvPr id="11" name="Rectangle 10">
            <a:extLst>
              <a:ext uri="{FF2B5EF4-FFF2-40B4-BE49-F238E27FC236}">
                <a16:creationId xmlns:a16="http://schemas.microsoft.com/office/drawing/2014/main" xmlns="" id="{C71B03AA-C0EB-4104-84F8-E1AB8BFBE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09C2B723-6C2F-49DE-A429-50BDFD1ADB4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721728E2-D1FE-A430-CCDB-916B82BB76EA}"/>
              </a:ext>
            </a:extLst>
          </p:cNvPr>
          <p:cNvSpPr>
            <a:spLocks noGrp="1"/>
          </p:cNvSpPr>
          <p:nvPr>
            <p:ph type="title"/>
          </p:nvPr>
        </p:nvSpPr>
        <p:spPr>
          <a:xfrm>
            <a:off x="4343865" y="0"/>
            <a:ext cx="6672886" cy="1596177"/>
          </a:xfrm>
        </p:spPr>
        <p:txBody>
          <a:bodyPr>
            <a:normAutofit/>
          </a:bodyPr>
          <a:lstStyle/>
          <a:p>
            <a:r>
              <a:rPr lang="en-US" b="1" kern="0" dirty="0">
                <a:solidFill>
                  <a:srgbClr val="002060"/>
                </a:solidFill>
                <a:effectLst/>
                <a:latin typeface="Times New Roman" panose="02020603050405020304" pitchFamily="18" charset="0"/>
                <a:ea typeface="Times New Roman" panose="02020603050405020304" pitchFamily="18" charset="0"/>
              </a:rPr>
              <a:t>SOIL</a:t>
            </a:r>
            <a:r>
              <a:rPr lang="en-US" b="1" kern="0" spc="-20" dirty="0">
                <a:solidFill>
                  <a:srgbClr val="002060"/>
                </a:solidFill>
                <a:effectLst/>
                <a:latin typeface="Times New Roman" panose="02020603050405020304" pitchFamily="18" charset="0"/>
                <a:ea typeface="Times New Roman" panose="02020603050405020304" pitchFamily="18" charset="0"/>
              </a:rPr>
              <a:t> </a:t>
            </a:r>
            <a:r>
              <a:rPr lang="en-US" b="1" kern="0" dirty="0">
                <a:solidFill>
                  <a:srgbClr val="002060"/>
                </a:solidFill>
                <a:effectLst/>
                <a:latin typeface="Times New Roman" panose="02020603050405020304" pitchFamily="18" charset="0"/>
                <a:ea typeface="Times New Roman" panose="02020603050405020304" pitchFamily="18" charset="0"/>
              </a:rPr>
              <a:t>TYPE:-</a:t>
            </a:r>
            <a:r>
              <a:rPr lang="en-IN" b="1" kern="0" dirty="0">
                <a:solidFill>
                  <a:srgbClr val="002060"/>
                </a:solidFill>
                <a:effectLst/>
                <a:latin typeface="Times New Roman" panose="02020603050405020304" pitchFamily="18" charset="0"/>
                <a:ea typeface="Times New Roman" panose="02020603050405020304" pitchFamily="18" charset="0"/>
              </a:rPr>
              <a:t/>
            </a:r>
            <a:br>
              <a:rPr lang="en-IN" b="1" kern="0" dirty="0">
                <a:solidFill>
                  <a:srgbClr val="002060"/>
                </a:solidFill>
                <a:effectLst/>
                <a:latin typeface="Times New Roman" panose="02020603050405020304" pitchFamily="18" charset="0"/>
                <a:ea typeface="Times New Roman" panose="02020603050405020304" pitchFamily="18" charset="0"/>
              </a:rPr>
            </a:br>
            <a:endParaRPr lang="en-IN" dirty="0">
              <a:solidFill>
                <a:srgbClr val="002060"/>
              </a:solidFill>
            </a:endParaRPr>
          </a:p>
        </p:txBody>
      </p:sp>
      <p:sp>
        <p:nvSpPr>
          <p:cNvPr id="3" name="Content Placeholder 2">
            <a:extLst>
              <a:ext uri="{FF2B5EF4-FFF2-40B4-BE49-F238E27FC236}">
                <a16:creationId xmlns:a16="http://schemas.microsoft.com/office/drawing/2014/main" xmlns="" id="{C1C613B3-FE5B-C65F-FD9A-EA2307CFEAF8}"/>
              </a:ext>
            </a:extLst>
          </p:cNvPr>
          <p:cNvSpPr>
            <a:spLocks noGrp="1"/>
          </p:cNvSpPr>
          <p:nvPr>
            <p:ph sz="quarter" idx="13"/>
          </p:nvPr>
        </p:nvSpPr>
        <p:spPr>
          <a:xfrm>
            <a:off x="4343865" y="1596178"/>
            <a:ext cx="7719605" cy="4628352"/>
          </a:xfrm>
        </p:spPr>
        <p:txBody>
          <a:bodyPr>
            <a:normAutofit/>
          </a:bodyPr>
          <a:lstStyle/>
          <a:p>
            <a:pPr marL="355600" indent="380365"/>
            <a:r>
              <a:rPr lang="en-US" sz="3000" dirty="0">
                <a:effectLst/>
                <a:latin typeface="Times New Roman" panose="02020603050405020304" pitchFamily="18" charset="0"/>
                <a:ea typeface="Times New Roman" panose="02020603050405020304" pitchFamily="18" charset="0"/>
              </a:rPr>
              <a:t>The</a:t>
            </a:r>
            <a:r>
              <a:rPr lang="en-US" sz="3000" spc="110" dirty="0">
                <a:effectLst/>
                <a:latin typeface="Times New Roman" panose="02020603050405020304" pitchFamily="18" charset="0"/>
                <a:ea typeface="Times New Roman" panose="02020603050405020304" pitchFamily="18" charset="0"/>
              </a:rPr>
              <a:t> </a:t>
            </a:r>
            <a:r>
              <a:rPr lang="en-US" sz="3000" dirty="0">
                <a:effectLst/>
                <a:latin typeface="Times New Roman" panose="02020603050405020304" pitchFamily="18" charset="0"/>
                <a:ea typeface="Times New Roman" panose="02020603050405020304" pitchFamily="18" charset="0"/>
              </a:rPr>
              <a:t>study</a:t>
            </a:r>
            <a:r>
              <a:rPr lang="en-US" sz="3000" spc="70" dirty="0">
                <a:effectLst/>
                <a:latin typeface="Times New Roman" panose="02020603050405020304" pitchFamily="18" charset="0"/>
                <a:ea typeface="Times New Roman" panose="02020603050405020304" pitchFamily="18" charset="0"/>
              </a:rPr>
              <a:t> </a:t>
            </a:r>
            <a:r>
              <a:rPr lang="en-US" sz="3000" dirty="0">
                <a:effectLst/>
                <a:latin typeface="Times New Roman" panose="02020603050405020304" pitchFamily="18" charset="0"/>
                <a:ea typeface="Times New Roman" panose="02020603050405020304" pitchFamily="18" charset="0"/>
              </a:rPr>
              <a:t>area</a:t>
            </a:r>
            <a:r>
              <a:rPr lang="en-US" sz="3000" spc="115" dirty="0">
                <a:effectLst/>
                <a:latin typeface="Times New Roman" panose="02020603050405020304" pitchFamily="18" charset="0"/>
                <a:ea typeface="Times New Roman" panose="02020603050405020304" pitchFamily="18" charset="0"/>
              </a:rPr>
              <a:t> </a:t>
            </a:r>
            <a:r>
              <a:rPr lang="en-US" sz="3000" dirty="0">
                <a:effectLst/>
                <a:latin typeface="Times New Roman" panose="02020603050405020304" pitchFamily="18" charset="0"/>
                <a:ea typeface="Times New Roman" panose="02020603050405020304" pitchFamily="18" charset="0"/>
              </a:rPr>
              <a:t>located</a:t>
            </a:r>
            <a:r>
              <a:rPr lang="en-US" sz="3000" spc="110" dirty="0">
                <a:effectLst/>
                <a:latin typeface="Times New Roman" panose="02020603050405020304" pitchFamily="18" charset="0"/>
                <a:ea typeface="Times New Roman" panose="02020603050405020304" pitchFamily="18" charset="0"/>
              </a:rPr>
              <a:t> </a:t>
            </a:r>
            <a:r>
              <a:rPr lang="en-US" sz="3000" dirty="0">
                <a:effectLst/>
                <a:latin typeface="Times New Roman" panose="02020603050405020304" pitchFamily="18" charset="0"/>
                <a:ea typeface="Times New Roman" panose="02020603050405020304" pitchFamily="18" charset="0"/>
              </a:rPr>
              <a:t>on</a:t>
            </a:r>
            <a:r>
              <a:rPr lang="en-US" sz="3000" spc="105" dirty="0">
                <a:effectLst/>
                <a:latin typeface="Times New Roman" panose="02020603050405020304" pitchFamily="18" charset="0"/>
                <a:ea typeface="Times New Roman" panose="02020603050405020304" pitchFamily="18" charset="0"/>
              </a:rPr>
              <a:t> </a:t>
            </a:r>
            <a:r>
              <a:rPr lang="en-US" sz="3000" dirty="0">
                <a:solidFill>
                  <a:srgbClr val="FF0000"/>
                </a:solidFill>
                <a:effectLst/>
                <a:latin typeface="Times New Roman" panose="02020603050405020304" pitchFamily="18" charset="0"/>
                <a:ea typeface="Times New Roman" panose="02020603050405020304" pitchFamily="18" charset="0"/>
              </a:rPr>
              <a:t>lower</a:t>
            </a:r>
            <a:r>
              <a:rPr lang="en-US" sz="3000" spc="140" dirty="0">
                <a:solidFill>
                  <a:srgbClr val="FF0000"/>
                </a:solidFill>
                <a:effectLst/>
                <a:latin typeface="Times New Roman" panose="02020603050405020304" pitchFamily="18" charset="0"/>
                <a:ea typeface="Times New Roman" panose="02020603050405020304" pitchFamily="18" charset="0"/>
              </a:rPr>
              <a:t> </a:t>
            </a:r>
            <a:r>
              <a:rPr lang="en-US" sz="3000" dirty="0">
                <a:solidFill>
                  <a:srgbClr val="FF0000"/>
                </a:solidFill>
                <a:effectLst/>
                <a:latin typeface="Times New Roman" panose="02020603050405020304" pitchFamily="18" charset="0"/>
                <a:ea typeface="Times New Roman" panose="02020603050405020304" pitchFamily="18" charset="0"/>
              </a:rPr>
              <a:t>genetic</a:t>
            </a:r>
            <a:r>
              <a:rPr lang="en-US" sz="3000" spc="120" dirty="0">
                <a:solidFill>
                  <a:srgbClr val="FF0000"/>
                </a:solidFill>
                <a:effectLst/>
                <a:latin typeface="Times New Roman" panose="02020603050405020304" pitchFamily="18" charset="0"/>
                <a:ea typeface="Times New Roman" panose="02020603050405020304" pitchFamily="18" charset="0"/>
              </a:rPr>
              <a:t> </a:t>
            </a:r>
            <a:r>
              <a:rPr lang="en-US" sz="3000" dirty="0">
                <a:solidFill>
                  <a:srgbClr val="FF0000"/>
                </a:solidFill>
                <a:effectLst/>
                <a:latin typeface="Times New Roman" panose="02020603050405020304" pitchFamily="18" charset="0"/>
                <a:ea typeface="Times New Roman" panose="02020603050405020304" pitchFamily="18" charset="0"/>
              </a:rPr>
              <a:t>plane</a:t>
            </a:r>
            <a:r>
              <a:rPr lang="en-US" sz="3000" dirty="0">
                <a:effectLst/>
                <a:latin typeface="Times New Roman" panose="02020603050405020304" pitchFamily="18" charset="0"/>
                <a:ea typeface="Times New Roman" panose="02020603050405020304" pitchFamily="18" charset="0"/>
              </a:rPr>
              <a:t>.</a:t>
            </a:r>
            <a:r>
              <a:rPr lang="en-US" sz="3000" spc="110" dirty="0">
                <a:effectLst/>
                <a:latin typeface="Times New Roman" panose="02020603050405020304" pitchFamily="18" charset="0"/>
                <a:ea typeface="Times New Roman" panose="02020603050405020304" pitchFamily="18" charset="0"/>
              </a:rPr>
              <a:t> </a:t>
            </a:r>
            <a:r>
              <a:rPr lang="en-US" sz="3000" dirty="0">
                <a:effectLst/>
                <a:latin typeface="Times New Roman" panose="02020603050405020304" pitchFamily="18" charset="0"/>
                <a:ea typeface="Times New Roman" panose="02020603050405020304" pitchFamily="18" charset="0"/>
              </a:rPr>
              <a:t>So</a:t>
            </a:r>
            <a:r>
              <a:rPr lang="en-US" sz="3000" spc="105" dirty="0">
                <a:effectLst/>
                <a:latin typeface="Times New Roman" panose="02020603050405020304" pitchFamily="18" charset="0"/>
                <a:ea typeface="Times New Roman" panose="02020603050405020304" pitchFamily="18" charset="0"/>
              </a:rPr>
              <a:t> </a:t>
            </a:r>
            <a:r>
              <a:rPr lang="en-US" sz="3000" dirty="0">
                <a:effectLst/>
                <a:latin typeface="Times New Roman" panose="02020603050405020304" pitchFamily="18" charset="0"/>
                <a:ea typeface="Times New Roman" panose="02020603050405020304" pitchFamily="18" charset="0"/>
              </a:rPr>
              <a:t>mainly</a:t>
            </a:r>
            <a:r>
              <a:rPr lang="en-US" sz="3000" spc="70" dirty="0">
                <a:effectLst/>
                <a:latin typeface="Times New Roman" panose="02020603050405020304" pitchFamily="18" charset="0"/>
                <a:ea typeface="Times New Roman" panose="02020603050405020304" pitchFamily="18" charset="0"/>
              </a:rPr>
              <a:t> </a:t>
            </a:r>
            <a:r>
              <a:rPr lang="en-US" sz="3000" dirty="0">
                <a:effectLst/>
                <a:latin typeface="Times New Roman" panose="02020603050405020304" pitchFamily="18" charset="0"/>
                <a:ea typeface="Times New Roman" panose="02020603050405020304" pitchFamily="18" charset="0"/>
              </a:rPr>
              <a:t>alluvial</a:t>
            </a:r>
            <a:r>
              <a:rPr lang="en-US" sz="3000" spc="115" dirty="0">
                <a:effectLst/>
                <a:latin typeface="Times New Roman" panose="02020603050405020304" pitchFamily="18" charset="0"/>
                <a:ea typeface="Times New Roman" panose="02020603050405020304" pitchFamily="18" charset="0"/>
              </a:rPr>
              <a:t> </a:t>
            </a:r>
            <a:r>
              <a:rPr lang="en-US" sz="3000" dirty="0">
                <a:effectLst/>
                <a:latin typeface="Times New Roman" panose="02020603050405020304" pitchFamily="18" charset="0"/>
                <a:ea typeface="Times New Roman" panose="02020603050405020304" pitchFamily="18" charset="0"/>
              </a:rPr>
              <a:t>soil</a:t>
            </a:r>
            <a:r>
              <a:rPr lang="en-US" sz="3000" spc="115" dirty="0">
                <a:effectLst/>
                <a:latin typeface="Times New Roman" panose="02020603050405020304" pitchFamily="18" charset="0"/>
                <a:ea typeface="Times New Roman" panose="02020603050405020304" pitchFamily="18" charset="0"/>
              </a:rPr>
              <a:t> </a:t>
            </a:r>
            <a:r>
              <a:rPr lang="en-US" sz="3000" dirty="0">
                <a:effectLst/>
                <a:latin typeface="Times New Roman" panose="02020603050405020304" pitchFamily="18" charset="0"/>
                <a:ea typeface="Times New Roman" panose="02020603050405020304" pitchFamily="18" charset="0"/>
              </a:rPr>
              <a:t>are</a:t>
            </a:r>
            <a:r>
              <a:rPr lang="en-US" sz="3000" spc="135" dirty="0">
                <a:effectLst/>
                <a:latin typeface="Times New Roman" panose="02020603050405020304" pitchFamily="18" charset="0"/>
                <a:ea typeface="Times New Roman" panose="02020603050405020304" pitchFamily="18" charset="0"/>
              </a:rPr>
              <a:t> </a:t>
            </a:r>
            <a:r>
              <a:rPr lang="en-US" sz="3000" dirty="0">
                <a:effectLst/>
                <a:latin typeface="Times New Roman" panose="02020603050405020304" pitchFamily="18" charset="0"/>
                <a:ea typeface="Times New Roman" panose="02020603050405020304" pitchFamily="18" charset="0"/>
              </a:rPr>
              <a:t>existing</a:t>
            </a:r>
            <a:r>
              <a:rPr lang="en-US" sz="3000" spc="95" dirty="0">
                <a:effectLst/>
                <a:latin typeface="Times New Roman" panose="02020603050405020304" pitchFamily="18" charset="0"/>
                <a:ea typeface="Times New Roman" panose="02020603050405020304" pitchFamily="18" charset="0"/>
              </a:rPr>
              <a:t> </a:t>
            </a:r>
            <a:r>
              <a:rPr lang="en-US" sz="3000" dirty="0">
                <a:effectLst/>
                <a:latin typeface="Times New Roman" panose="02020603050405020304" pitchFamily="18" charset="0"/>
                <a:ea typeface="Times New Roman" panose="02020603050405020304" pitchFamily="18" charset="0"/>
              </a:rPr>
              <a:t>on</a:t>
            </a:r>
            <a:r>
              <a:rPr lang="en-US" sz="3000" spc="110" dirty="0">
                <a:effectLst/>
                <a:latin typeface="Times New Roman" panose="02020603050405020304" pitchFamily="18" charset="0"/>
                <a:ea typeface="Times New Roman" panose="02020603050405020304" pitchFamily="18" charset="0"/>
              </a:rPr>
              <a:t> </a:t>
            </a:r>
            <a:r>
              <a:rPr lang="en-US" sz="3000" dirty="0">
                <a:effectLst/>
                <a:latin typeface="Times New Roman" panose="02020603050405020304" pitchFamily="18" charset="0"/>
                <a:ea typeface="Times New Roman" panose="02020603050405020304" pitchFamily="18" charset="0"/>
              </a:rPr>
              <a:t>the</a:t>
            </a:r>
            <a:r>
              <a:rPr lang="en-US" sz="3000" spc="115" dirty="0">
                <a:effectLst/>
                <a:latin typeface="Times New Roman" panose="02020603050405020304" pitchFamily="18" charset="0"/>
                <a:ea typeface="Times New Roman" panose="02020603050405020304" pitchFamily="18" charset="0"/>
              </a:rPr>
              <a:t> </a:t>
            </a:r>
            <a:r>
              <a:rPr lang="en-US" sz="3000" dirty="0">
                <a:effectLst/>
                <a:latin typeface="Times New Roman" panose="02020603050405020304" pitchFamily="18" charset="0"/>
                <a:ea typeface="Times New Roman" panose="02020603050405020304" pitchFamily="18" charset="0"/>
              </a:rPr>
              <a:t>study</a:t>
            </a:r>
            <a:r>
              <a:rPr lang="en-US" sz="3000" spc="-285" dirty="0">
                <a:effectLst/>
                <a:latin typeface="Times New Roman" panose="02020603050405020304" pitchFamily="18" charset="0"/>
                <a:ea typeface="Times New Roman" panose="02020603050405020304" pitchFamily="18" charset="0"/>
              </a:rPr>
              <a:t> </a:t>
            </a:r>
            <a:r>
              <a:rPr lang="en-US" sz="3000" dirty="0">
                <a:effectLst/>
                <a:latin typeface="Times New Roman" panose="02020603050405020304" pitchFamily="18" charset="0"/>
                <a:ea typeface="Times New Roman" panose="02020603050405020304" pitchFamily="18" charset="0"/>
              </a:rPr>
              <a:t>area.</a:t>
            </a:r>
            <a:r>
              <a:rPr lang="en-US" sz="3000" spc="-5" dirty="0">
                <a:effectLst/>
                <a:latin typeface="Times New Roman" panose="02020603050405020304" pitchFamily="18" charset="0"/>
                <a:ea typeface="Times New Roman" panose="02020603050405020304" pitchFamily="18" charset="0"/>
              </a:rPr>
              <a:t> </a:t>
            </a:r>
            <a:r>
              <a:rPr lang="en-US" sz="3000" dirty="0">
                <a:effectLst/>
                <a:latin typeface="Times New Roman" panose="02020603050405020304" pitchFamily="18" charset="0"/>
                <a:ea typeface="Times New Roman" panose="02020603050405020304" pitchFamily="18" charset="0"/>
              </a:rPr>
              <a:t>From</a:t>
            </a:r>
            <a:r>
              <a:rPr lang="en-US" sz="3000" spc="10" dirty="0">
                <a:effectLst/>
                <a:latin typeface="Times New Roman" panose="02020603050405020304" pitchFamily="18" charset="0"/>
                <a:ea typeface="Times New Roman" panose="02020603050405020304" pitchFamily="18" charset="0"/>
              </a:rPr>
              <a:t> </a:t>
            </a:r>
            <a:r>
              <a:rPr lang="en-US" sz="3000" dirty="0">
                <a:effectLst/>
                <a:latin typeface="Times New Roman" panose="02020603050405020304" pitchFamily="18" charset="0"/>
                <a:ea typeface="Times New Roman" panose="02020603050405020304" pitchFamily="18" charset="0"/>
              </a:rPr>
              <a:t>primary</a:t>
            </a:r>
            <a:r>
              <a:rPr lang="en-US" sz="3000" spc="-40" dirty="0">
                <a:effectLst/>
                <a:latin typeface="Times New Roman" panose="02020603050405020304" pitchFamily="18" charset="0"/>
                <a:ea typeface="Times New Roman" panose="02020603050405020304" pitchFamily="18" charset="0"/>
              </a:rPr>
              <a:t> </a:t>
            </a:r>
            <a:r>
              <a:rPr lang="en-US" sz="3000" dirty="0">
                <a:effectLst/>
                <a:latin typeface="Times New Roman" panose="02020603050405020304" pitchFamily="18" charset="0"/>
                <a:ea typeface="Times New Roman" panose="02020603050405020304" pitchFamily="18" charset="0"/>
              </a:rPr>
              <a:t>survey. We</a:t>
            </a:r>
            <a:r>
              <a:rPr lang="en-US" sz="3000" spc="5" dirty="0">
                <a:effectLst/>
                <a:latin typeface="Times New Roman" panose="02020603050405020304" pitchFamily="18" charset="0"/>
                <a:ea typeface="Times New Roman" panose="02020603050405020304" pitchFamily="18" charset="0"/>
              </a:rPr>
              <a:t> </a:t>
            </a:r>
            <a:r>
              <a:rPr lang="en-US" sz="3000" dirty="0">
                <a:effectLst/>
                <a:latin typeface="Times New Roman" panose="02020603050405020304" pitchFamily="18" charset="0"/>
                <a:ea typeface="Times New Roman" panose="02020603050405020304" pitchFamily="18" charset="0"/>
              </a:rPr>
              <a:t>say</a:t>
            </a:r>
            <a:r>
              <a:rPr lang="en-US" sz="3000" spc="-25" dirty="0">
                <a:effectLst/>
                <a:latin typeface="Times New Roman" panose="02020603050405020304" pitchFamily="18" charset="0"/>
                <a:ea typeface="Times New Roman" panose="02020603050405020304" pitchFamily="18" charset="0"/>
              </a:rPr>
              <a:t> </a:t>
            </a:r>
            <a:r>
              <a:rPr lang="en-US" sz="3000" dirty="0">
                <a:effectLst/>
                <a:latin typeface="Times New Roman" panose="02020603050405020304" pitchFamily="18" charset="0"/>
                <a:ea typeface="Times New Roman" panose="02020603050405020304" pitchFamily="18" charset="0"/>
              </a:rPr>
              <a:t>that our study</a:t>
            </a:r>
            <a:r>
              <a:rPr lang="en-US" sz="3000" spc="-40" dirty="0">
                <a:effectLst/>
                <a:latin typeface="Times New Roman" panose="02020603050405020304" pitchFamily="18" charset="0"/>
                <a:ea typeface="Times New Roman" panose="02020603050405020304" pitchFamily="18" charset="0"/>
              </a:rPr>
              <a:t> </a:t>
            </a:r>
            <a:r>
              <a:rPr lang="en-US" sz="3000" dirty="0">
                <a:effectLst/>
                <a:latin typeface="Times New Roman" panose="02020603050405020304" pitchFamily="18" charset="0"/>
                <a:ea typeface="Times New Roman" panose="02020603050405020304" pitchFamily="18" charset="0"/>
              </a:rPr>
              <a:t>area</a:t>
            </a:r>
            <a:r>
              <a:rPr lang="en-US" sz="3000" spc="5" dirty="0">
                <a:effectLst/>
                <a:latin typeface="Times New Roman" panose="02020603050405020304" pitchFamily="18" charset="0"/>
                <a:ea typeface="Times New Roman" panose="02020603050405020304" pitchFamily="18" charset="0"/>
              </a:rPr>
              <a:t> </a:t>
            </a:r>
            <a:r>
              <a:rPr lang="en-US" sz="3000" dirty="0">
                <a:effectLst/>
                <a:latin typeface="Times New Roman" panose="02020603050405020304" pitchFamily="18" charset="0"/>
                <a:ea typeface="Times New Roman" panose="02020603050405020304" pitchFamily="18" charset="0"/>
              </a:rPr>
              <a:t>soil is</a:t>
            </a:r>
            <a:endParaRPr lang="en-IN" sz="3000" dirty="0">
              <a:effectLst/>
              <a:latin typeface="Times New Roman" panose="02020603050405020304" pitchFamily="18" charset="0"/>
              <a:ea typeface="Times New Roman" panose="02020603050405020304" pitchFamily="18" charset="0"/>
            </a:endParaRPr>
          </a:p>
          <a:p>
            <a:pPr marL="1143000" lvl="2" indent="-228600">
              <a:buClr>
                <a:srgbClr val="404040"/>
              </a:buClr>
              <a:buSzPts val="1200"/>
              <a:buFont typeface="Times New Roman" panose="02020603050405020304" pitchFamily="18" charset="0"/>
              <a:buAutoNum type="arabicParenR"/>
              <a:tabLst>
                <a:tab pos="813435" algn="l"/>
              </a:tabLst>
            </a:pPr>
            <a:r>
              <a:rPr lang="en-US" sz="2200" dirty="0">
                <a:effectLst/>
                <a:latin typeface="Times New Roman" panose="02020603050405020304" pitchFamily="18" charset="0"/>
                <a:ea typeface="Times New Roman" panose="02020603050405020304" pitchFamily="18" charset="0"/>
              </a:rPr>
              <a:t>Texture</a:t>
            </a:r>
            <a:r>
              <a:rPr lang="en-US" sz="2200" spc="-20" dirty="0">
                <a:effectLst/>
                <a:latin typeface="Times New Roman" panose="02020603050405020304" pitchFamily="18" charset="0"/>
                <a:ea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rPr>
              <a:t>type (</a:t>
            </a:r>
            <a:r>
              <a:rPr lang="en-US" sz="2200" dirty="0">
                <a:solidFill>
                  <a:srgbClr val="FF0000"/>
                </a:solidFill>
                <a:effectLst/>
                <a:latin typeface="Times New Roman" panose="02020603050405020304" pitchFamily="18" charset="0"/>
                <a:ea typeface="Times New Roman" panose="02020603050405020304" pitchFamily="18" charset="0"/>
              </a:rPr>
              <a:t>Sandy</a:t>
            </a:r>
            <a:r>
              <a:rPr lang="en-US" sz="2200" spc="-20" dirty="0">
                <a:solidFill>
                  <a:srgbClr val="FF0000"/>
                </a:solidFill>
                <a:effectLst/>
                <a:latin typeface="Times New Roman" panose="02020603050405020304" pitchFamily="18" charset="0"/>
                <a:ea typeface="Times New Roman" panose="02020603050405020304" pitchFamily="18" charset="0"/>
              </a:rPr>
              <a:t> </a:t>
            </a:r>
            <a:r>
              <a:rPr lang="en-US" sz="2200" dirty="0">
                <a:solidFill>
                  <a:srgbClr val="FF0000"/>
                </a:solidFill>
                <a:effectLst/>
                <a:latin typeface="Times New Roman" panose="02020603050405020304" pitchFamily="18" charset="0"/>
                <a:ea typeface="Times New Roman" panose="02020603050405020304" pitchFamily="18" charset="0"/>
              </a:rPr>
              <a:t>Clay</a:t>
            </a:r>
            <a:r>
              <a:rPr lang="en-US" sz="2200" spc="-10" dirty="0">
                <a:solidFill>
                  <a:srgbClr val="FF0000"/>
                </a:solidFill>
                <a:effectLst/>
                <a:latin typeface="Times New Roman" panose="02020603050405020304" pitchFamily="18" charset="0"/>
                <a:ea typeface="Times New Roman" panose="02020603050405020304" pitchFamily="18" charset="0"/>
              </a:rPr>
              <a:t> </a:t>
            </a:r>
            <a:r>
              <a:rPr lang="en-US" sz="2200" dirty="0">
                <a:solidFill>
                  <a:srgbClr val="FF0000"/>
                </a:solidFill>
                <a:effectLst/>
                <a:latin typeface="Times New Roman" panose="02020603050405020304" pitchFamily="18" charset="0"/>
                <a:ea typeface="Times New Roman" panose="02020603050405020304" pitchFamily="18" charset="0"/>
              </a:rPr>
              <a:t>Loam</a:t>
            </a:r>
            <a:r>
              <a:rPr lang="en-US" sz="2200" spc="-5" dirty="0">
                <a:solidFill>
                  <a:srgbClr val="FF0000"/>
                </a:solidFill>
                <a:effectLst/>
                <a:latin typeface="Times New Roman" panose="02020603050405020304" pitchFamily="18" charset="0"/>
                <a:ea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rPr>
              <a:t>Where </a:t>
            </a:r>
            <a:r>
              <a:rPr lang="en-US" sz="2200" dirty="0">
                <a:solidFill>
                  <a:srgbClr val="FF0000"/>
                </a:solidFill>
                <a:effectLst/>
                <a:latin typeface="Times New Roman" panose="02020603050405020304" pitchFamily="18" charset="0"/>
                <a:ea typeface="Times New Roman" panose="02020603050405020304" pitchFamily="18" charset="0"/>
              </a:rPr>
              <a:t>sand</a:t>
            </a:r>
            <a:r>
              <a:rPr lang="en-US" sz="2200" spc="-5" dirty="0">
                <a:solidFill>
                  <a:srgbClr val="FF0000"/>
                </a:solidFill>
                <a:effectLst/>
                <a:latin typeface="Times New Roman" panose="02020603050405020304" pitchFamily="18" charset="0"/>
                <a:ea typeface="Times New Roman" panose="02020603050405020304" pitchFamily="18" charset="0"/>
              </a:rPr>
              <a:t> </a:t>
            </a:r>
            <a:r>
              <a:rPr lang="en-US" sz="2200" dirty="0">
                <a:solidFill>
                  <a:srgbClr val="FF0000"/>
                </a:solidFill>
                <a:effectLst/>
                <a:latin typeface="Times New Roman" panose="02020603050405020304" pitchFamily="18" charset="0"/>
                <a:ea typeface="Times New Roman" panose="02020603050405020304" pitchFamily="18" charset="0"/>
              </a:rPr>
              <a:t>near</a:t>
            </a:r>
            <a:r>
              <a:rPr lang="en-US" sz="2200" spc="-5" dirty="0">
                <a:solidFill>
                  <a:srgbClr val="FF0000"/>
                </a:solidFill>
                <a:effectLst/>
                <a:latin typeface="Times New Roman" panose="02020603050405020304" pitchFamily="18" charset="0"/>
                <a:ea typeface="Times New Roman" panose="02020603050405020304" pitchFamily="18" charset="0"/>
              </a:rPr>
              <a:t> </a:t>
            </a:r>
            <a:r>
              <a:rPr lang="en-US" sz="2200" dirty="0">
                <a:solidFill>
                  <a:srgbClr val="FF0000"/>
                </a:solidFill>
                <a:effectLst/>
                <a:latin typeface="Times New Roman" panose="02020603050405020304" pitchFamily="18" charset="0"/>
                <a:ea typeface="Times New Roman" panose="02020603050405020304" pitchFamily="18" charset="0"/>
              </a:rPr>
              <a:t>50%</a:t>
            </a:r>
            <a:r>
              <a:rPr lang="en-US" sz="2200" spc="-5" dirty="0">
                <a:effectLst/>
                <a:latin typeface="Times New Roman" panose="02020603050405020304" pitchFamily="18" charset="0"/>
                <a:ea typeface="Times New Roman" panose="02020603050405020304" pitchFamily="18" charset="0"/>
              </a:rPr>
              <a:t> </a:t>
            </a:r>
            <a:r>
              <a:rPr lang="en-US" sz="2200" dirty="0">
                <a:solidFill>
                  <a:srgbClr val="00B050"/>
                </a:solidFill>
                <a:effectLst/>
                <a:latin typeface="Times New Roman" panose="02020603050405020304" pitchFamily="18" charset="0"/>
                <a:ea typeface="Times New Roman" panose="02020603050405020304" pitchFamily="18" charset="0"/>
              </a:rPr>
              <a:t>silt</a:t>
            </a:r>
            <a:r>
              <a:rPr lang="en-US" sz="2200" spc="-5" dirty="0">
                <a:solidFill>
                  <a:srgbClr val="00B050"/>
                </a:solidFill>
                <a:effectLst/>
                <a:latin typeface="Times New Roman" panose="02020603050405020304" pitchFamily="18" charset="0"/>
                <a:ea typeface="Times New Roman" panose="02020603050405020304" pitchFamily="18" charset="0"/>
              </a:rPr>
              <a:t> </a:t>
            </a:r>
            <a:r>
              <a:rPr lang="en-US" sz="2200" dirty="0">
                <a:solidFill>
                  <a:srgbClr val="00B050"/>
                </a:solidFill>
                <a:effectLst/>
                <a:latin typeface="Times New Roman" panose="02020603050405020304" pitchFamily="18" charset="0"/>
                <a:ea typeface="Times New Roman" panose="02020603050405020304" pitchFamily="18" charset="0"/>
              </a:rPr>
              <a:t>20%</a:t>
            </a:r>
            <a:r>
              <a:rPr lang="en-US" sz="2200" spc="-20" dirty="0">
                <a:solidFill>
                  <a:srgbClr val="00B050"/>
                </a:solidFill>
                <a:effectLst/>
                <a:latin typeface="Times New Roman" panose="02020603050405020304" pitchFamily="18" charset="0"/>
                <a:ea typeface="Times New Roman" panose="02020603050405020304" pitchFamily="18" charset="0"/>
              </a:rPr>
              <a:t> </a:t>
            </a:r>
            <a:r>
              <a:rPr lang="en-US" sz="2200" dirty="0">
                <a:solidFill>
                  <a:srgbClr val="7030A0"/>
                </a:solidFill>
                <a:effectLst/>
                <a:latin typeface="Times New Roman" panose="02020603050405020304" pitchFamily="18" charset="0"/>
                <a:ea typeface="Times New Roman" panose="02020603050405020304" pitchFamily="18" charset="0"/>
              </a:rPr>
              <a:t>clay30%</a:t>
            </a:r>
            <a:r>
              <a:rPr lang="en-US" sz="2200" dirty="0">
                <a:effectLst/>
                <a:latin typeface="Times New Roman" panose="02020603050405020304" pitchFamily="18" charset="0"/>
                <a:ea typeface="Times New Roman" panose="02020603050405020304" pitchFamily="18" charset="0"/>
              </a:rPr>
              <a:t>).</a:t>
            </a:r>
            <a:endParaRPr lang="en-IN" sz="2200" dirty="0">
              <a:effectLst/>
              <a:latin typeface="Times New Roman" panose="02020603050405020304" pitchFamily="18" charset="0"/>
              <a:ea typeface="Times New Roman" panose="02020603050405020304" pitchFamily="18" charset="0"/>
            </a:endParaRPr>
          </a:p>
          <a:p>
            <a:pPr marL="1143000" lvl="2" indent="-228600">
              <a:buClr>
                <a:srgbClr val="404040"/>
              </a:buClr>
              <a:buSzPts val="1200"/>
              <a:buFont typeface="Times New Roman" panose="02020603050405020304" pitchFamily="18" charset="0"/>
              <a:buAutoNum type="arabicParenR"/>
              <a:tabLst>
                <a:tab pos="813435" algn="l"/>
              </a:tabLst>
            </a:pPr>
            <a:r>
              <a:rPr lang="en-US" sz="2200" dirty="0">
                <a:effectLst/>
                <a:latin typeface="Times New Roman" panose="02020603050405020304" pitchFamily="18" charset="0"/>
                <a:ea typeface="Times New Roman" panose="02020603050405020304" pitchFamily="18" charset="0"/>
              </a:rPr>
              <a:t>Average </a:t>
            </a:r>
            <a:r>
              <a:rPr lang="en-US" sz="2200" dirty="0">
                <a:solidFill>
                  <a:srgbClr val="FF0000"/>
                </a:solidFill>
                <a:effectLst/>
                <a:latin typeface="Times New Roman" panose="02020603050405020304" pitchFamily="18" charset="0"/>
                <a:ea typeface="Times New Roman" panose="02020603050405020304" pitchFamily="18" charset="0"/>
              </a:rPr>
              <a:t>soil</a:t>
            </a:r>
            <a:r>
              <a:rPr lang="en-US" sz="2200" spc="-5" dirty="0">
                <a:solidFill>
                  <a:srgbClr val="FF0000"/>
                </a:solidFill>
                <a:effectLst/>
                <a:latin typeface="Times New Roman" panose="02020603050405020304" pitchFamily="18" charset="0"/>
                <a:ea typeface="Times New Roman" panose="02020603050405020304" pitchFamily="18" charset="0"/>
              </a:rPr>
              <a:t> </a:t>
            </a:r>
            <a:r>
              <a:rPr lang="en-US" sz="2200" dirty="0">
                <a:solidFill>
                  <a:srgbClr val="FF0000"/>
                </a:solidFill>
                <a:effectLst/>
                <a:latin typeface="Times New Roman" panose="02020603050405020304" pitchFamily="18" charset="0"/>
                <a:ea typeface="Times New Roman" panose="02020603050405020304" pitchFamily="18" charset="0"/>
              </a:rPr>
              <a:t>p</a:t>
            </a:r>
            <a:r>
              <a:rPr lang="en-US" sz="2200" baseline="30000" dirty="0">
                <a:solidFill>
                  <a:srgbClr val="FF0000"/>
                </a:solidFill>
                <a:effectLst/>
                <a:latin typeface="Times New Roman" panose="02020603050405020304" pitchFamily="18" charset="0"/>
                <a:ea typeface="Times New Roman" panose="02020603050405020304" pitchFamily="18" charset="0"/>
              </a:rPr>
              <a:t>H</a:t>
            </a:r>
            <a:r>
              <a:rPr lang="en-US" sz="2200" spc="-25" dirty="0">
                <a:solidFill>
                  <a:srgbClr val="FF0000"/>
                </a:solidFill>
                <a:effectLst/>
                <a:latin typeface="Times New Roman" panose="02020603050405020304" pitchFamily="18" charset="0"/>
                <a:ea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rPr>
              <a:t>is</a:t>
            </a:r>
            <a:r>
              <a:rPr lang="en-US" sz="2200" spc="-10" dirty="0">
                <a:effectLst/>
                <a:latin typeface="Times New Roman" panose="02020603050405020304" pitchFamily="18" charset="0"/>
                <a:ea typeface="Times New Roman" panose="02020603050405020304" pitchFamily="18" charset="0"/>
              </a:rPr>
              <a:t> </a:t>
            </a:r>
            <a:r>
              <a:rPr lang="en-US" sz="2200" dirty="0">
                <a:solidFill>
                  <a:srgbClr val="FF0000"/>
                </a:solidFill>
                <a:effectLst/>
                <a:latin typeface="Times New Roman" panose="02020603050405020304" pitchFamily="18" charset="0"/>
                <a:ea typeface="Times New Roman" panose="02020603050405020304" pitchFamily="18" charset="0"/>
              </a:rPr>
              <a:t>7.5.</a:t>
            </a:r>
            <a:r>
              <a:rPr lang="en-US" sz="2200" dirty="0">
                <a:effectLst/>
                <a:latin typeface="Times New Roman" panose="02020603050405020304" pitchFamily="18" charset="0"/>
                <a:ea typeface="Times New Roman" panose="02020603050405020304" pitchFamily="18" charset="0"/>
              </a:rPr>
              <a:t>That is</a:t>
            </a:r>
            <a:r>
              <a:rPr lang="en-US" sz="2200" spc="-15" dirty="0">
                <a:effectLst/>
                <a:latin typeface="Times New Roman" panose="02020603050405020304" pitchFamily="18" charset="0"/>
                <a:ea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rPr>
              <a:t>slightly</a:t>
            </a:r>
            <a:r>
              <a:rPr lang="en-US" sz="2200" spc="-45" dirty="0">
                <a:effectLst/>
                <a:latin typeface="Times New Roman" panose="02020603050405020304" pitchFamily="18" charset="0"/>
                <a:ea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rPr>
              <a:t>alkaline soil.</a:t>
            </a:r>
            <a:endParaRPr lang="en-IN" sz="2200" dirty="0">
              <a:effectLs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xmlns="" val="4265267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xmlns="" id="{22790EC5-ACA7-4536-8066-B60199F3C6D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a:extLst>
              <a:ext uri="{FF2B5EF4-FFF2-40B4-BE49-F238E27FC236}">
                <a16:creationId xmlns:a16="http://schemas.microsoft.com/office/drawing/2014/main" xmlns="" id="{CAD20AEA-7CAF-4A83-BE2E-EAF010B8B7F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useBgFill="1">
        <p:nvSpPr>
          <p:cNvPr id="12" name="Rectangle 11">
            <a:extLst>
              <a:ext uri="{FF2B5EF4-FFF2-40B4-BE49-F238E27FC236}">
                <a16:creationId xmlns:a16="http://schemas.microsoft.com/office/drawing/2014/main" xmlns="" id="{B40FCD49-2060-48B9-8212-8A5F1DF472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gital rendering of a coloured world map">
            <a:extLst>
              <a:ext uri="{FF2B5EF4-FFF2-40B4-BE49-F238E27FC236}">
                <a16:creationId xmlns:a16="http://schemas.microsoft.com/office/drawing/2014/main" xmlns="" id="{922FB69F-CDDA-F5C3-806B-347B4EB516AB}"/>
              </a:ext>
            </a:extLst>
          </p:cNvPr>
          <p:cNvPicPr>
            <a:picLocks noChangeAspect="1"/>
          </p:cNvPicPr>
          <p:nvPr/>
        </p:nvPicPr>
        <p:blipFill rotWithShape="1">
          <a:blip r:embed="rId4">
            <a:alphaModFix amt="35000"/>
          </a:blip>
          <a:srcRect t="1260" b="17805"/>
          <a:stretch/>
        </p:blipFill>
        <p:spPr>
          <a:xfrm>
            <a:off x="-3" y="-2"/>
            <a:ext cx="12191980" cy="6857990"/>
          </a:xfrm>
          <a:prstGeom prst="rect">
            <a:avLst/>
          </a:prstGeom>
        </p:spPr>
      </p:pic>
      <p:pic>
        <p:nvPicPr>
          <p:cNvPr id="14" name="Picture 13">
            <a:extLst>
              <a:ext uri="{FF2B5EF4-FFF2-40B4-BE49-F238E27FC236}">
                <a16:creationId xmlns:a16="http://schemas.microsoft.com/office/drawing/2014/main" xmlns="" id="{83A45DCD-B5FB-4A86-88D2-91088C7FFC5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712B154E-C1EA-0974-6450-1AA159611EBD}"/>
              </a:ext>
            </a:extLst>
          </p:cNvPr>
          <p:cNvSpPr>
            <a:spLocks noGrp="1"/>
          </p:cNvSpPr>
          <p:nvPr>
            <p:ph type="title"/>
          </p:nvPr>
        </p:nvSpPr>
        <p:spPr>
          <a:xfrm>
            <a:off x="1059366" y="0"/>
            <a:ext cx="10426390" cy="6594764"/>
          </a:xfrm>
        </p:spPr>
        <p:txBody>
          <a:bodyPr vert="horz" lIns="91440" tIns="45720" rIns="91440" bIns="45720" rtlCol="0" anchor="b">
            <a:normAutofit/>
          </a:bodyPr>
          <a:lstStyle/>
          <a:p>
            <a:r>
              <a:rPr lang="en-US" sz="2800" b="1" dirty="0">
                <a:solidFill>
                  <a:srgbClr val="FFFF00"/>
                </a:solidFill>
              </a:rPr>
              <a:t>       NECESSITY OF FIELD SURVEY IN GEOGRAPHY</a:t>
            </a:r>
            <a:r>
              <a:rPr lang="en-US" sz="2400" b="1" dirty="0">
                <a:solidFill>
                  <a:srgbClr val="0070C0"/>
                </a:solidFill>
              </a:rPr>
              <a:t/>
            </a:r>
            <a:br>
              <a:rPr lang="en-US" sz="2400" b="1" dirty="0">
                <a:solidFill>
                  <a:srgbClr val="0070C0"/>
                </a:solidFill>
              </a:rPr>
            </a:br>
            <a:r>
              <a:rPr lang="en-US" sz="1800" b="1" dirty="0"/>
              <a:t/>
            </a:r>
            <a:br>
              <a:rPr lang="en-US" sz="1800" b="1" dirty="0"/>
            </a:br>
            <a:r>
              <a:rPr lang="en-US" sz="2000" b="1" dirty="0"/>
              <a:t/>
            </a:r>
            <a:br>
              <a:rPr lang="en-US" sz="2000" b="1" dirty="0"/>
            </a:br>
            <a:r>
              <a:rPr lang="en-US" sz="2000" dirty="0"/>
              <a:t>            Surveying or research work is the art of investigation from different aspects. In this modern world every society is faced by serious social problems and economic problem also systematic solution is needed to solve these problems.</a:t>
            </a:r>
            <a:br>
              <a:rPr lang="en-US" sz="2000" dirty="0"/>
            </a:br>
            <a:r>
              <a:rPr lang="en-US" sz="2000" dirty="0"/>
              <a:t>            In other words the field study should be systematic and world through different knowledge of different aspects. It is a process which should be scientific method should be taken to solve the problems. It is essential to built-up and develops our concepts for field–work. Field study also research provides work and investigation which is necessary to solve the problems. The study on socio economic aspect is essential to the research work to complete comprehensive to be about the region socio economic survey should be under systematic method which may help to get idea of new facts.</a:t>
            </a:r>
            <a:br>
              <a:rPr lang="en-US" sz="2000" dirty="0"/>
            </a:br>
            <a:endParaRPr lang="en-US" sz="1800" dirty="0"/>
          </a:p>
        </p:txBody>
      </p:sp>
    </p:spTree>
    <p:extLst>
      <p:ext uri="{BB962C8B-B14F-4D97-AF65-F5344CB8AC3E}">
        <p14:creationId xmlns:p14="http://schemas.microsoft.com/office/powerpoint/2010/main" xmlns="" val="239861138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xmlns="" id="{25496B42-CC46-4183-B481-887CD3E8C72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5">
            <a:extLst>
              <a:ext uri="{FF2B5EF4-FFF2-40B4-BE49-F238E27FC236}">
                <a16:creationId xmlns:a16="http://schemas.microsoft.com/office/drawing/2014/main" xmlns="" id="{E2758CE0-F916-4DCE-88D1-71430BE441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useBgFill="1">
        <p:nvSpPr>
          <p:cNvPr id="18" name="Rectangle 17">
            <a:extLst>
              <a:ext uri="{FF2B5EF4-FFF2-40B4-BE49-F238E27FC236}">
                <a16:creationId xmlns:a16="http://schemas.microsoft.com/office/drawing/2014/main" xmlns="" id="{31CA2540-FD07-4286-91E4-8D0DE4E509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9EFA4D9A-2AFB-BBC4-2341-F40CF7CD82EE}"/>
              </a:ext>
            </a:extLst>
          </p:cNvPr>
          <p:cNvSpPr>
            <a:spLocks noGrp="1"/>
          </p:cNvSpPr>
          <p:nvPr>
            <p:ph type="title"/>
          </p:nvPr>
        </p:nvSpPr>
        <p:spPr>
          <a:xfrm>
            <a:off x="-782197" y="1425674"/>
            <a:ext cx="4773633" cy="2848871"/>
          </a:xfrm>
        </p:spPr>
        <p:txBody>
          <a:bodyPr vert="horz" lIns="91440" tIns="45720" rIns="91440" bIns="45720" rtlCol="0" anchor="b">
            <a:normAutofit/>
          </a:bodyPr>
          <a:lstStyle/>
          <a:p>
            <a:pPr marL="742950" lvl="1" indent="-285750" algn="ctr" rtl="0">
              <a:lnSpc>
                <a:spcPct val="90000"/>
              </a:lnSpc>
              <a:spcBef>
                <a:spcPct val="0"/>
              </a:spcBef>
              <a:tabLst>
                <a:tab pos="759460" algn="l"/>
              </a:tabLst>
            </a:pPr>
            <a:r>
              <a:rPr lang="en-US" sz="1600" b="1" kern="1200" cap="all" dirty="0">
                <a:solidFill>
                  <a:srgbClr val="0070C0"/>
                </a:solidFill>
                <a:latin typeface="+mj-lt"/>
                <a:ea typeface="+mj-ea"/>
                <a:cs typeface="+mj-cs"/>
              </a:rPr>
              <a:t>BIOTIC</a:t>
            </a:r>
            <a:r>
              <a:rPr lang="en-US" sz="1600" b="1" kern="1200" cap="all" spc="-25" dirty="0">
                <a:solidFill>
                  <a:srgbClr val="0070C0"/>
                </a:solidFill>
                <a:latin typeface="+mj-lt"/>
                <a:ea typeface="+mj-ea"/>
                <a:cs typeface="+mj-cs"/>
              </a:rPr>
              <a:t> </a:t>
            </a:r>
            <a:r>
              <a:rPr lang="en-US" sz="1600" b="1" kern="1200" cap="all" dirty="0">
                <a:solidFill>
                  <a:srgbClr val="0070C0"/>
                </a:solidFill>
                <a:latin typeface="+mj-lt"/>
                <a:ea typeface="+mj-ea"/>
                <a:cs typeface="+mj-cs"/>
              </a:rPr>
              <a:t>COMMUNITY:-</a:t>
            </a:r>
            <a:br>
              <a:rPr lang="en-US" sz="1600" b="1" kern="1200" cap="all" dirty="0">
                <a:solidFill>
                  <a:srgbClr val="0070C0"/>
                </a:solidFill>
                <a:latin typeface="+mj-lt"/>
                <a:ea typeface="+mj-ea"/>
                <a:cs typeface="+mj-cs"/>
              </a:rPr>
            </a:br>
            <a:r>
              <a:rPr lang="en-US" sz="1600" kern="1200" cap="all" dirty="0">
                <a:solidFill>
                  <a:schemeClr val="tx1"/>
                </a:solidFill>
                <a:latin typeface="+mj-lt"/>
                <a:ea typeface="+mj-ea"/>
                <a:cs typeface="+mj-cs"/>
              </a:rPr>
              <a:t>Biotic</a:t>
            </a:r>
            <a:r>
              <a:rPr lang="en-US" sz="1600" kern="1200" cap="all" spc="-10" dirty="0">
                <a:solidFill>
                  <a:schemeClr val="tx1"/>
                </a:solidFill>
                <a:latin typeface="+mj-lt"/>
                <a:ea typeface="+mj-ea"/>
                <a:cs typeface="+mj-cs"/>
              </a:rPr>
              <a:t> </a:t>
            </a:r>
            <a:r>
              <a:rPr lang="en-US" sz="1600" kern="1200" cap="all" dirty="0">
                <a:solidFill>
                  <a:schemeClr val="tx1"/>
                </a:solidFill>
                <a:latin typeface="+mj-lt"/>
                <a:ea typeface="+mj-ea"/>
                <a:cs typeface="+mj-cs"/>
              </a:rPr>
              <a:t>community</a:t>
            </a:r>
            <a:r>
              <a:rPr lang="en-US" sz="1600" kern="1200" cap="all" spc="-50" dirty="0">
                <a:solidFill>
                  <a:schemeClr val="tx1"/>
                </a:solidFill>
                <a:latin typeface="+mj-lt"/>
                <a:ea typeface="+mj-ea"/>
                <a:cs typeface="+mj-cs"/>
              </a:rPr>
              <a:t> </a:t>
            </a:r>
            <a:r>
              <a:rPr lang="en-US" sz="1600" kern="1200" cap="all" dirty="0">
                <a:solidFill>
                  <a:schemeClr val="tx1"/>
                </a:solidFill>
                <a:latin typeface="+mj-lt"/>
                <a:ea typeface="+mj-ea"/>
                <a:cs typeface="+mj-cs"/>
              </a:rPr>
              <a:t>is</a:t>
            </a:r>
            <a:r>
              <a:rPr lang="en-US" sz="1600" kern="1200" cap="all" spc="-25" dirty="0">
                <a:solidFill>
                  <a:schemeClr val="tx1"/>
                </a:solidFill>
                <a:latin typeface="+mj-lt"/>
                <a:ea typeface="+mj-ea"/>
                <a:cs typeface="+mj-cs"/>
              </a:rPr>
              <a:t> </a:t>
            </a:r>
            <a:r>
              <a:rPr lang="en-US" sz="1600" kern="1200" cap="all" dirty="0">
                <a:solidFill>
                  <a:schemeClr val="tx1"/>
                </a:solidFill>
                <a:latin typeface="+mj-lt"/>
                <a:ea typeface="+mj-ea"/>
                <a:cs typeface="+mj-cs"/>
              </a:rPr>
              <a:t>the</a:t>
            </a:r>
            <a:r>
              <a:rPr lang="en-US" sz="1600" kern="1200" cap="all" spc="20" dirty="0">
                <a:solidFill>
                  <a:schemeClr val="tx1"/>
                </a:solidFill>
                <a:latin typeface="+mj-lt"/>
                <a:ea typeface="+mj-ea"/>
                <a:cs typeface="+mj-cs"/>
              </a:rPr>
              <a:t> </a:t>
            </a:r>
            <a:r>
              <a:rPr lang="en-US" sz="1600" kern="1200" cap="all" dirty="0">
                <a:solidFill>
                  <a:schemeClr val="tx1"/>
                </a:solidFill>
                <a:latin typeface="+mj-lt"/>
                <a:ea typeface="+mj-ea"/>
                <a:cs typeface="+mj-cs"/>
              </a:rPr>
              <a:t>total</a:t>
            </a:r>
            <a:r>
              <a:rPr lang="en-US" sz="1600" kern="1200" cap="all" spc="-15" dirty="0">
                <a:solidFill>
                  <a:schemeClr val="tx1"/>
                </a:solidFill>
                <a:latin typeface="+mj-lt"/>
                <a:ea typeface="+mj-ea"/>
                <a:cs typeface="+mj-cs"/>
              </a:rPr>
              <a:t> </a:t>
            </a:r>
            <a:r>
              <a:rPr lang="en-US" sz="1600" kern="1200" cap="all" dirty="0">
                <a:solidFill>
                  <a:schemeClr val="tx1"/>
                </a:solidFill>
                <a:latin typeface="+mj-lt"/>
                <a:ea typeface="+mj-ea"/>
                <a:cs typeface="+mj-cs"/>
              </a:rPr>
              <a:t>community</a:t>
            </a:r>
            <a:r>
              <a:rPr lang="en-US" sz="1600" kern="1200" cap="all" spc="-50" dirty="0">
                <a:solidFill>
                  <a:schemeClr val="tx1"/>
                </a:solidFill>
                <a:latin typeface="+mj-lt"/>
                <a:ea typeface="+mj-ea"/>
                <a:cs typeface="+mj-cs"/>
              </a:rPr>
              <a:t> </a:t>
            </a:r>
            <a:r>
              <a:rPr lang="en-US" sz="1600" kern="1200" cap="all" dirty="0">
                <a:solidFill>
                  <a:schemeClr val="tx1"/>
                </a:solidFill>
                <a:latin typeface="+mj-lt"/>
                <a:ea typeface="+mj-ea"/>
                <a:cs typeface="+mj-cs"/>
              </a:rPr>
              <a:t>of</a:t>
            </a:r>
            <a:r>
              <a:rPr lang="en-US" sz="1600" kern="1200" cap="all" spc="5" dirty="0">
                <a:solidFill>
                  <a:schemeClr val="tx1"/>
                </a:solidFill>
                <a:latin typeface="+mj-lt"/>
                <a:ea typeface="+mj-ea"/>
                <a:cs typeface="+mj-cs"/>
              </a:rPr>
              <a:t> </a:t>
            </a:r>
            <a:r>
              <a:rPr lang="en-US" sz="1600" kern="1200" cap="all" dirty="0">
                <a:solidFill>
                  <a:schemeClr val="tx1"/>
                </a:solidFill>
                <a:latin typeface="+mj-lt"/>
                <a:ea typeface="+mj-ea"/>
                <a:cs typeface="+mj-cs"/>
              </a:rPr>
              <a:t>Flora</a:t>
            </a:r>
            <a:r>
              <a:rPr lang="en-US" sz="1600" kern="1200" cap="all" spc="-10" dirty="0">
                <a:solidFill>
                  <a:schemeClr val="tx1"/>
                </a:solidFill>
                <a:latin typeface="+mj-lt"/>
                <a:ea typeface="+mj-ea"/>
                <a:cs typeface="+mj-cs"/>
              </a:rPr>
              <a:t> </a:t>
            </a:r>
            <a:r>
              <a:rPr lang="en-US" sz="1600" kern="1200" cap="all" dirty="0">
                <a:solidFill>
                  <a:schemeClr val="tx1"/>
                </a:solidFill>
                <a:latin typeface="+mj-lt"/>
                <a:ea typeface="+mj-ea"/>
                <a:cs typeface="+mj-cs"/>
              </a:rPr>
              <a:t>and Faunal</a:t>
            </a:r>
            <a:r>
              <a:rPr lang="en-US" sz="1600" kern="1200" cap="all" spc="15" dirty="0">
                <a:solidFill>
                  <a:schemeClr val="tx1"/>
                </a:solidFill>
                <a:latin typeface="+mj-lt"/>
                <a:ea typeface="+mj-ea"/>
                <a:cs typeface="+mj-cs"/>
              </a:rPr>
              <a:t> </a:t>
            </a:r>
            <a:r>
              <a:rPr lang="en-US" sz="1600" kern="1200" cap="all" dirty="0">
                <a:solidFill>
                  <a:schemeClr val="tx1"/>
                </a:solidFill>
                <a:latin typeface="+mj-lt"/>
                <a:ea typeface="+mj-ea"/>
                <a:cs typeface="+mj-cs"/>
              </a:rPr>
              <a:t>group.</a:t>
            </a:r>
            <a:br>
              <a:rPr lang="en-US" sz="1600" kern="1200" cap="all" dirty="0">
                <a:solidFill>
                  <a:schemeClr val="tx1"/>
                </a:solidFill>
                <a:latin typeface="+mj-lt"/>
                <a:ea typeface="+mj-ea"/>
                <a:cs typeface="+mj-cs"/>
              </a:rPr>
            </a:br>
            <a:r>
              <a:rPr lang="en-US" sz="1600" b="1" kern="1200" cap="all" dirty="0">
                <a:solidFill>
                  <a:srgbClr val="0070C0"/>
                </a:solidFill>
                <a:latin typeface="+mj-lt"/>
                <a:ea typeface="+mj-ea"/>
                <a:cs typeface="+mj-cs"/>
              </a:rPr>
              <a:t>FLORAL</a:t>
            </a:r>
            <a:r>
              <a:rPr lang="en-US" sz="1600" b="1" kern="1200" cap="all" spc="-20" dirty="0">
                <a:solidFill>
                  <a:srgbClr val="0070C0"/>
                </a:solidFill>
                <a:latin typeface="+mj-lt"/>
                <a:ea typeface="+mj-ea"/>
                <a:cs typeface="+mj-cs"/>
              </a:rPr>
              <a:t> </a:t>
            </a:r>
            <a:r>
              <a:rPr lang="en-US" sz="1600" b="1" kern="1200" cap="all" dirty="0">
                <a:solidFill>
                  <a:srgbClr val="0070C0"/>
                </a:solidFill>
                <a:latin typeface="+mj-lt"/>
                <a:ea typeface="+mj-ea"/>
                <a:cs typeface="+mj-cs"/>
              </a:rPr>
              <a:t>COMMUNITY</a:t>
            </a:r>
            <a:r>
              <a:rPr lang="en-US" sz="1600" b="1" kern="1200" cap="all" dirty="0">
                <a:solidFill>
                  <a:schemeClr val="tx1"/>
                </a:solidFill>
                <a:latin typeface="+mj-lt"/>
                <a:ea typeface="+mj-ea"/>
                <a:cs typeface="+mj-cs"/>
              </a:rPr>
              <a:t/>
            </a:r>
            <a:br>
              <a:rPr lang="en-US" sz="1600" b="1" kern="1200" cap="all" dirty="0">
                <a:solidFill>
                  <a:schemeClr val="tx1"/>
                </a:solidFill>
                <a:latin typeface="+mj-lt"/>
                <a:ea typeface="+mj-ea"/>
                <a:cs typeface="+mj-cs"/>
              </a:rPr>
            </a:br>
            <a:r>
              <a:rPr lang="en-US" sz="1600" kern="1200" cap="all" dirty="0">
                <a:solidFill>
                  <a:schemeClr val="tx1"/>
                </a:solidFill>
                <a:latin typeface="+mj-lt"/>
                <a:ea typeface="+mj-ea"/>
                <a:cs typeface="+mj-cs"/>
              </a:rPr>
              <a:t>Mainly</a:t>
            </a:r>
            <a:r>
              <a:rPr lang="en-US" sz="1600" kern="1200" cap="all" spc="-45" dirty="0">
                <a:solidFill>
                  <a:schemeClr val="tx1"/>
                </a:solidFill>
                <a:latin typeface="+mj-lt"/>
                <a:ea typeface="+mj-ea"/>
                <a:cs typeface="+mj-cs"/>
              </a:rPr>
              <a:t> </a:t>
            </a:r>
            <a:r>
              <a:rPr lang="en-US" sz="1600" kern="1200" cap="all" dirty="0">
                <a:solidFill>
                  <a:schemeClr val="tx1"/>
                </a:solidFill>
                <a:latin typeface="+mj-lt"/>
                <a:ea typeface="+mj-ea"/>
                <a:cs typeface="+mj-cs"/>
              </a:rPr>
              <a:t>mesophyte type</a:t>
            </a:r>
            <a:r>
              <a:rPr lang="en-US" sz="1600" kern="1200" cap="all" spc="20" dirty="0">
                <a:solidFill>
                  <a:schemeClr val="tx1"/>
                </a:solidFill>
                <a:latin typeface="+mj-lt"/>
                <a:ea typeface="+mj-ea"/>
                <a:cs typeface="+mj-cs"/>
              </a:rPr>
              <a:t> </a:t>
            </a:r>
            <a:r>
              <a:rPr lang="en-US" sz="1600" kern="1200" cap="all" dirty="0">
                <a:solidFill>
                  <a:schemeClr val="tx1"/>
                </a:solidFill>
                <a:latin typeface="+mj-lt"/>
                <a:ea typeface="+mj-ea"/>
                <a:cs typeface="+mj-cs"/>
              </a:rPr>
              <a:t>vegetation</a:t>
            </a:r>
            <a:r>
              <a:rPr lang="en-US" sz="1600" kern="1200" cap="all" spc="-5" dirty="0">
                <a:solidFill>
                  <a:schemeClr val="tx1"/>
                </a:solidFill>
                <a:latin typeface="+mj-lt"/>
                <a:ea typeface="+mj-ea"/>
                <a:cs typeface="+mj-cs"/>
              </a:rPr>
              <a:t> </a:t>
            </a:r>
            <a:r>
              <a:rPr lang="en-US" sz="1600" kern="1200" cap="all" dirty="0">
                <a:solidFill>
                  <a:schemeClr val="tx1"/>
                </a:solidFill>
                <a:latin typeface="+mj-lt"/>
                <a:ea typeface="+mj-ea"/>
                <a:cs typeface="+mj-cs"/>
              </a:rPr>
              <a:t>is</a:t>
            </a:r>
            <a:r>
              <a:rPr lang="en-US" sz="1600" kern="1200" cap="all" spc="-15" dirty="0">
                <a:solidFill>
                  <a:schemeClr val="tx1"/>
                </a:solidFill>
                <a:latin typeface="+mj-lt"/>
                <a:ea typeface="+mj-ea"/>
                <a:cs typeface="+mj-cs"/>
              </a:rPr>
              <a:t> </a:t>
            </a:r>
            <a:r>
              <a:rPr lang="en-US" sz="1600" kern="1200" cap="all" dirty="0">
                <a:solidFill>
                  <a:schemeClr val="tx1"/>
                </a:solidFill>
                <a:latin typeface="+mj-lt"/>
                <a:ea typeface="+mj-ea"/>
                <a:cs typeface="+mj-cs"/>
              </a:rPr>
              <a:t>found in</a:t>
            </a:r>
            <a:r>
              <a:rPr lang="en-US" sz="1600" kern="1200" cap="all" spc="-5" dirty="0">
                <a:solidFill>
                  <a:schemeClr val="tx1"/>
                </a:solidFill>
                <a:latin typeface="+mj-lt"/>
                <a:ea typeface="+mj-ea"/>
                <a:cs typeface="+mj-cs"/>
              </a:rPr>
              <a:t> </a:t>
            </a:r>
            <a:r>
              <a:rPr lang="en-US" sz="1600" kern="1200" cap="all" dirty="0">
                <a:solidFill>
                  <a:schemeClr val="tx1"/>
                </a:solidFill>
                <a:latin typeface="+mj-lt"/>
                <a:ea typeface="+mj-ea"/>
                <a:cs typeface="+mj-cs"/>
              </a:rPr>
              <a:t>along</a:t>
            </a:r>
            <a:r>
              <a:rPr lang="en-US" sz="1600" kern="1200" cap="all" spc="-30" dirty="0">
                <a:solidFill>
                  <a:schemeClr val="tx1"/>
                </a:solidFill>
                <a:latin typeface="+mj-lt"/>
                <a:ea typeface="+mj-ea"/>
                <a:cs typeface="+mj-cs"/>
              </a:rPr>
              <a:t> </a:t>
            </a:r>
            <a:r>
              <a:rPr lang="en-US" sz="1600" kern="1200" cap="all" dirty="0">
                <a:solidFill>
                  <a:schemeClr val="tx1"/>
                </a:solidFill>
                <a:latin typeface="+mj-lt"/>
                <a:ea typeface="+mj-ea"/>
                <a:cs typeface="+mj-cs"/>
              </a:rPr>
              <a:t>the study</a:t>
            </a:r>
            <a:r>
              <a:rPr lang="en-US" sz="1600" kern="1200" cap="all" spc="-40" dirty="0">
                <a:solidFill>
                  <a:schemeClr val="tx1"/>
                </a:solidFill>
                <a:latin typeface="+mj-lt"/>
                <a:ea typeface="+mj-ea"/>
                <a:cs typeface="+mj-cs"/>
              </a:rPr>
              <a:t> </a:t>
            </a:r>
            <a:r>
              <a:rPr lang="en-US" sz="1600" kern="1200" cap="all" dirty="0">
                <a:solidFill>
                  <a:schemeClr val="tx1"/>
                </a:solidFill>
                <a:latin typeface="+mj-lt"/>
                <a:ea typeface="+mj-ea"/>
                <a:cs typeface="+mj-cs"/>
              </a:rPr>
              <a:t>area.</a:t>
            </a:r>
            <a:r>
              <a:rPr lang="en-US" sz="1600" kern="1200" cap="all" spc="-5" dirty="0">
                <a:solidFill>
                  <a:schemeClr val="tx1"/>
                </a:solidFill>
                <a:latin typeface="+mj-lt"/>
                <a:ea typeface="+mj-ea"/>
                <a:cs typeface="+mj-cs"/>
              </a:rPr>
              <a:t> </a:t>
            </a:r>
            <a:r>
              <a:rPr lang="en-US" sz="1600" kern="1200" cap="all" dirty="0">
                <a:solidFill>
                  <a:schemeClr val="tx1"/>
                </a:solidFill>
                <a:latin typeface="+mj-lt"/>
                <a:ea typeface="+mj-ea"/>
                <a:cs typeface="+mj-cs"/>
              </a:rPr>
              <a:t>This</a:t>
            </a:r>
            <a:r>
              <a:rPr lang="en-US" sz="1600" kern="1200" cap="all" spc="-15" dirty="0">
                <a:solidFill>
                  <a:schemeClr val="tx1"/>
                </a:solidFill>
                <a:latin typeface="+mj-lt"/>
                <a:ea typeface="+mj-ea"/>
                <a:cs typeface="+mj-cs"/>
              </a:rPr>
              <a:t> </a:t>
            </a:r>
            <a:r>
              <a:rPr lang="en-US" sz="1600" kern="1200" cap="all" dirty="0">
                <a:solidFill>
                  <a:schemeClr val="tx1"/>
                </a:solidFill>
                <a:latin typeface="+mj-lt"/>
                <a:ea typeface="+mj-ea"/>
                <a:cs typeface="+mj-cs"/>
              </a:rPr>
              <a:t>area given</a:t>
            </a:r>
            <a:r>
              <a:rPr lang="en-US" sz="1600" kern="1200" cap="all" spc="-5" dirty="0">
                <a:solidFill>
                  <a:schemeClr val="tx1"/>
                </a:solidFill>
                <a:latin typeface="+mj-lt"/>
                <a:ea typeface="+mj-ea"/>
                <a:cs typeface="+mj-cs"/>
              </a:rPr>
              <a:t> </a:t>
            </a:r>
            <a:r>
              <a:rPr lang="en-US" sz="1600" kern="1200" cap="all" dirty="0">
                <a:solidFill>
                  <a:schemeClr val="tx1"/>
                </a:solidFill>
                <a:latin typeface="+mj-lt"/>
                <a:ea typeface="+mj-ea"/>
                <a:cs typeface="+mj-cs"/>
              </a:rPr>
              <a:t>below-</a:t>
            </a:r>
            <a:br>
              <a:rPr lang="en-US" sz="1600" kern="1200" cap="all" dirty="0">
                <a:solidFill>
                  <a:schemeClr val="tx1"/>
                </a:solidFill>
                <a:latin typeface="+mj-lt"/>
                <a:ea typeface="+mj-ea"/>
                <a:cs typeface="+mj-cs"/>
              </a:rPr>
            </a:br>
            <a:endParaRPr lang="en-US" sz="1600" kern="1200" cap="all" dirty="0">
              <a:solidFill>
                <a:schemeClr val="tx1"/>
              </a:solidFill>
              <a:latin typeface="+mj-lt"/>
              <a:ea typeface="+mj-ea"/>
              <a:cs typeface="+mj-cs"/>
            </a:endParaRPr>
          </a:p>
        </p:txBody>
      </p:sp>
      <p:pic>
        <p:nvPicPr>
          <p:cNvPr id="20" name="Picture 19">
            <a:extLst>
              <a:ext uri="{FF2B5EF4-FFF2-40B4-BE49-F238E27FC236}">
                <a16:creationId xmlns:a16="http://schemas.microsoft.com/office/drawing/2014/main" xmlns="" id="{214924F5-CDC2-4DFA-82F3-4843ADD678A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xmlns="" val="0"/>
              </a:ext>
            </a:extLst>
          </a:blip>
          <a:srcRect l="55295" t="89389" r="26987" b="24"/>
          <a:stretch/>
        </p:blipFill>
        <p:spPr>
          <a:xfrm flipH="1">
            <a:off x="0" y="-1"/>
            <a:ext cx="2596444" cy="872709"/>
          </a:xfrm>
          <a:prstGeom prst="rect">
            <a:avLst/>
          </a:prstGeom>
        </p:spPr>
      </p:pic>
      <p:pic>
        <p:nvPicPr>
          <p:cNvPr id="22" name="Picture 21">
            <a:extLst>
              <a:ext uri="{FF2B5EF4-FFF2-40B4-BE49-F238E27FC236}">
                <a16:creationId xmlns:a16="http://schemas.microsoft.com/office/drawing/2014/main" xmlns="" id="{AED59812-6820-446C-B994-0D059C97DC3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xmlns="" val="0"/>
              </a:ext>
            </a:extLst>
          </a:blip>
          <a:srcRect l="91927" t="72411" b="13751"/>
          <a:stretch/>
        </p:blipFill>
        <p:spPr>
          <a:xfrm>
            <a:off x="10473994" y="5564567"/>
            <a:ext cx="1341545"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9" name="Content Placeholder 8" descr="Table&#10;&#10;Description automatically generated">
            <a:extLst>
              <a:ext uri="{FF2B5EF4-FFF2-40B4-BE49-F238E27FC236}">
                <a16:creationId xmlns:a16="http://schemas.microsoft.com/office/drawing/2014/main" xmlns="" id="{FF106663-F7C1-394A-D064-11EAE0F51869}"/>
              </a:ext>
            </a:extLst>
          </p:cNvPr>
          <p:cNvPicPr>
            <a:picLocks noGrp="1" noChangeAspect="1"/>
          </p:cNvPicPr>
          <p:nvPr>
            <p:ph sz="quarter" idx="13"/>
          </p:nvPr>
        </p:nvPicPr>
        <p:blipFill>
          <a:blip r:embed="rId5"/>
          <a:stretch>
            <a:fillRect/>
          </a:stretch>
        </p:blipFill>
        <p:spPr>
          <a:xfrm>
            <a:off x="3828727" y="80140"/>
            <a:ext cx="8124574" cy="6695233"/>
          </a:xfrm>
          <a:prstGeom prst="rect">
            <a:avLst/>
          </a:prstGeom>
        </p:spPr>
      </p:pic>
      <p:pic>
        <p:nvPicPr>
          <p:cNvPr id="24" name="Picture 23">
            <a:extLst>
              <a:ext uri="{FF2B5EF4-FFF2-40B4-BE49-F238E27FC236}">
                <a16:creationId xmlns:a16="http://schemas.microsoft.com/office/drawing/2014/main" xmlns="" id="{E844ED7C-1917-40D8-8B42-1B1C27BC5A5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xmlns="" val="0"/>
              </a:ext>
            </a:extLst>
          </a:blip>
          <a:srcRect l="73623" t="43915" r="1" b="18252"/>
          <a:stretch/>
        </p:blipFill>
        <p:spPr>
          <a:xfrm flipH="1">
            <a:off x="0" y="3142319"/>
            <a:ext cx="4605339" cy="3715682"/>
          </a:xfrm>
          <a:prstGeom prst="rect">
            <a:avLst/>
          </a:prstGeom>
        </p:spPr>
      </p:pic>
    </p:spTree>
    <p:extLst>
      <p:ext uri="{BB962C8B-B14F-4D97-AF65-F5344CB8AC3E}">
        <p14:creationId xmlns:p14="http://schemas.microsoft.com/office/powerpoint/2010/main" xmlns="" val="3544223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FCA2B4B-C48B-E79F-B9B3-1E57FC5D35A7}"/>
              </a:ext>
            </a:extLst>
          </p:cNvPr>
          <p:cNvPicPr>
            <a:picLocks noChangeAspect="1"/>
          </p:cNvPicPr>
          <p:nvPr/>
        </p:nvPicPr>
        <p:blipFill>
          <a:blip r:embed="rId2"/>
          <a:stretch>
            <a:fillRect/>
          </a:stretch>
        </p:blipFill>
        <p:spPr>
          <a:xfrm>
            <a:off x="2390660" y="517794"/>
            <a:ext cx="7513504" cy="6340206"/>
          </a:xfrm>
          <a:prstGeom prst="rect">
            <a:avLst/>
          </a:prstGeom>
        </p:spPr>
      </p:pic>
      <p:sp>
        <p:nvSpPr>
          <p:cNvPr id="6" name="Title 5">
            <a:extLst>
              <a:ext uri="{FF2B5EF4-FFF2-40B4-BE49-F238E27FC236}">
                <a16:creationId xmlns:a16="http://schemas.microsoft.com/office/drawing/2014/main" xmlns="" id="{53FC0E25-D519-2B6A-6F14-D1C1DF5FAB97}"/>
              </a:ext>
            </a:extLst>
          </p:cNvPr>
          <p:cNvSpPr>
            <a:spLocks noGrp="1"/>
          </p:cNvSpPr>
          <p:nvPr>
            <p:ph type="title"/>
          </p:nvPr>
        </p:nvSpPr>
        <p:spPr>
          <a:xfrm>
            <a:off x="913773" y="0"/>
            <a:ext cx="10364451" cy="626389"/>
          </a:xfrm>
        </p:spPr>
        <p:txBody>
          <a:bodyPr>
            <a:normAutofit/>
          </a:bodyPr>
          <a:lstStyle/>
          <a:p>
            <a:r>
              <a:rPr lang="en-US" sz="2400" b="1" dirty="0">
                <a:solidFill>
                  <a:srgbClr val="001F5F"/>
                </a:solidFill>
                <a:effectLst/>
                <a:latin typeface="Times New Roman" panose="02020603050405020304" pitchFamily="18" charset="0"/>
                <a:ea typeface="Times New Roman" panose="02020603050405020304" pitchFamily="18" charset="0"/>
              </a:rPr>
              <a:t>SOME</a:t>
            </a:r>
            <a:r>
              <a:rPr lang="en-US" sz="2400" b="1" spc="-10" dirty="0">
                <a:solidFill>
                  <a:srgbClr val="001F5F"/>
                </a:solidFill>
                <a:effectLst/>
                <a:latin typeface="Times New Roman" panose="02020603050405020304" pitchFamily="18" charset="0"/>
                <a:ea typeface="Times New Roman" panose="02020603050405020304" pitchFamily="18" charset="0"/>
              </a:rPr>
              <a:t> </a:t>
            </a:r>
            <a:r>
              <a:rPr lang="en-US" sz="2400" b="1" dirty="0">
                <a:solidFill>
                  <a:srgbClr val="001F5F"/>
                </a:solidFill>
                <a:effectLst/>
                <a:latin typeface="Times New Roman" panose="02020603050405020304" pitchFamily="18" charset="0"/>
                <a:ea typeface="Times New Roman" panose="02020603050405020304" pitchFamily="18" charset="0"/>
              </a:rPr>
              <a:t>PHOTOS</a:t>
            </a:r>
            <a:r>
              <a:rPr lang="en-US" sz="2400" b="1" spc="-10" dirty="0">
                <a:solidFill>
                  <a:srgbClr val="001F5F"/>
                </a:solidFill>
                <a:effectLst/>
                <a:latin typeface="Times New Roman" panose="02020603050405020304" pitchFamily="18" charset="0"/>
                <a:ea typeface="Times New Roman" panose="02020603050405020304" pitchFamily="18" charset="0"/>
              </a:rPr>
              <a:t> </a:t>
            </a:r>
            <a:r>
              <a:rPr lang="en-US" sz="2400" b="1" dirty="0">
                <a:solidFill>
                  <a:srgbClr val="001F5F"/>
                </a:solidFill>
                <a:effectLst/>
                <a:latin typeface="Times New Roman" panose="02020603050405020304" pitchFamily="18" charset="0"/>
                <a:ea typeface="Times New Roman" panose="02020603050405020304" pitchFamily="18" charset="0"/>
              </a:rPr>
              <a:t>OF</a:t>
            </a:r>
            <a:r>
              <a:rPr lang="en-US" sz="2400" b="1" spc="-30" dirty="0">
                <a:solidFill>
                  <a:srgbClr val="001F5F"/>
                </a:solidFill>
                <a:effectLst/>
                <a:latin typeface="Times New Roman" panose="02020603050405020304" pitchFamily="18" charset="0"/>
                <a:ea typeface="Times New Roman" panose="02020603050405020304" pitchFamily="18" charset="0"/>
              </a:rPr>
              <a:t> </a:t>
            </a:r>
            <a:r>
              <a:rPr lang="en-US" sz="2400" b="1" dirty="0">
                <a:solidFill>
                  <a:srgbClr val="001F5F"/>
                </a:solidFill>
                <a:effectLst/>
                <a:latin typeface="Times New Roman" panose="02020603050405020304" pitchFamily="18" charset="0"/>
                <a:ea typeface="Times New Roman" panose="02020603050405020304" pitchFamily="18" charset="0"/>
              </a:rPr>
              <a:t>FLORAL</a:t>
            </a:r>
            <a:r>
              <a:rPr lang="en-US" sz="2400" b="1" spc="-5" dirty="0">
                <a:solidFill>
                  <a:srgbClr val="001F5F"/>
                </a:solidFill>
                <a:effectLst/>
                <a:latin typeface="Times New Roman" panose="02020603050405020304" pitchFamily="18" charset="0"/>
                <a:ea typeface="Times New Roman" panose="02020603050405020304" pitchFamily="18" charset="0"/>
              </a:rPr>
              <a:t> </a:t>
            </a:r>
            <a:r>
              <a:rPr lang="en-US" sz="2400" b="1" dirty="0">
                <a:solidFill>
                  <a:srgbClr val="001F5F"/>
                </a:solidFill>
                <a:effectLst/>
                <a:latin typeface="Times New Roman" panose="02020603050405020304" pitchFamily="18" charset="0"/>
                <a:ea typeface="Times New Roman" panose="02020603050405020304" pitchFamily="18" charset="0"/>
              </a:rPr>
              <a:t>COMMUNITY</a:t>
            </a:r>
            <a:endParaRPr lang="en-IN" sz="4400" dirty="0"/>
          </a:p>
        </p:txBody>
      </p:sp>
    </p:spTree>
    <p:extLst>
      <p:ext uri="{BB962C8B-B14F-4D97-AF65-F5344CB8AC3E}">
        <p14:creationId xmlns:p14="http://schemas.microsoft.com/office/powerpoint/2010/main" xmlns="" val="2450874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72C8EF-1499-F5CC-A646-20BD75EFA15B}"/>
              </a:ext>
            </a:extLst>
          </p:cNvPr>
          <p:cNvSpPr>
            <a:spLocks noGrp="1"/>
          </p:cNvSpPr>
          <p:nvPr>
            <p:ph type="title"/>
          </p:nvPr>
        </p:nvSpPr>
        <p:spPr>
          <a:xfrm>
            <a:off x="1034960" y="310046"/>
            <a:ext cx="10364451" cy="736558"/>
          </a:xfrm>
        </p:spPr>
        <p:txBody>
          <a:bodyPr>
            <a:normAutofit fontScale="90000"/>
          </a:bodyPr>
          <a:lstStyle/>
          <a:p>
            <a:pPr marL="355600" algn="l">
              <a:lnSpc>
                <a:spcPts val="1370"/>
              </a:lnSpc>
              <a:spcBef>
                <a:spcPts val="320"/>
              </a:spcBef>
              <a:spcAft>
                <a:spcPts val="0"/>
              </a:spcAft>
            </a:pPr>
            <a:r>
              <a:rPr lang="en-US" sz="2000" b="1" dirty="0">
                <a:solidFill>
                  <a:srgbClr val="001F5F"/>
                </a:solidFill>
                <a:effectLst/>
                <a:latin typeface="Times New Roman" panose="02020603050405020304" pitchFamily="18" charset="0"/>
                <a:ea typeface="Times New Roman" panose="02020603050405020304" pitchFamily="18" charset="0"/>
              </a:rPr>
              <a:t>FAUNAL</a:t>
            </a:r>
            <a:r>
              <a:rPr lang="en-US" sz="2000" b="1" spc="-25" dirty="0">
                <a:solidFill>
                  <a:srgbClr val="001F5F"/>
                </a:solidFill>
                <a:effectLst/>
                <a:latin typeface="Times New Roman" panose="02020603050405020304" pitchFamily="18" charset="0"/>
                <a:ea typeface="Times New Roman" panose="02020603050405020304" pitchFamily="18" charset="0"/>
              </a:rPr>
              <a:t> </a:t>
            </a:r>
            <a:r>
              <a:rPr lang="en-US" sz="2000" b="1" dirty="0">
                <a:solidFill>
                  <a:srgbClr val="001F5F"/>
                </a:solidFill>
                <a:effectLst/>
                <a:latin typeface="Times New Roman" panose="02020603050405020304" pitchFamily="18" charset="0"/>
                <a:ea typeface="Times New Roman" panose="02020603050405020304" pitchFamily="18" charset="0"/>
              </a:rPr>
              <a:t>COMMUNITY</a:t>
            </a:r>
            <a:r>
              <a:rPr lang="en-IN" sz="2000" b="1" dirty="0">
                <a:effectLst/>
                <a:latin typeface="Times New Roman" panose="02020603050405020304" pitchFamily="18" charset="0"/>
                <a:ea typeface="Times New Roman" panose="02020603050405020304" pitchFamily="18" charset="0"/>
              </a:rPr>
              <a:t/>
            </a:r>
            <a:br>
              <a:rPr lang="en-IN" sz="2000" b="1" dirty="0">
                <a:effectLst/>
                <a:latin typeface="Times New Roman" panose="02020603050405020304" pitchFamily="18" charset="0"/>
                <a:ea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The area is</a:t>
            </a:r>
            <a:r>
              <a:rPr lang="en-US" sz="2000" spc="-10"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affected by</a:t>
            </a:r>
            <a:r>
              <a:rPr lang="en-US" sz="2000" spc="-4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coastal</a:t>
            </a:r>
            <a:r>
              <a:rPr lang="en-US" sz="2000" spc="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process.</a:t>
            </a:r>
            <a:r>
              <a:rPr lang="en-US" sz="2000" spc="-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So</a:t>
            </a:r>
            <a:r>
              <a:rPr lang="en-US" sz="2000" spc="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this</a:t>
            </a:r>
            <a:r>
              <a:rPr lang="en-US" sz="2000" spc="-1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type of</a:t>
            </a:r>
            <a:r>
              <a:rPr lang="en-US" sz="2000" spc="-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animal are found</a:t>
            </a:r>
            <a:r>
              <a:rPr lang="en-US" sz="2000" spc="-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along</a:t>
            </a:r>
            <a:r>
              <a:rPr lang="en-US" sz="2000" spc="-2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with</a:t>
            </a:r>
            <a:r>
              <a:rPr lang="en-US" sz="2000" spc="-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study</a:t>
            </a:r>
            <a:r>
              <a:rPr lang="en-US" sz="2000" spc="-4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area.</a:t>
            </a:r>
            <a:r>
              <a:rPr lang="en-IN" sz="2000" dirty="0">
                <a:effectLst/>
                <a:latin typeface="Times New Roman" panose="02020603050405020304" pitchFamily="18" charset="0"/>
                <a:ea typeface="Times New Roman" panose="02020603050405020304" pitchFamily="18" charset="0"/>
              </a:rPr>
              <a:t/>
            </a:r>
            <a:br>
              <a:rPr lang="en-IN" sz="20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r>
              <a:rPr lang="en-IN" sz="1800" dirty="0">
                <a:effectLst/>
                <a:latin typeface="Times New Roman" panose="02020603050405020304" pitchFamily="18" charset="0"/>
                <a:ea typeface="Times New Roman" panose="02020603050405020304" pitchFamily="18" charset="0"/>
              </a:rPr>
              <a:t/>
            </a:r>
            <a:br>
              <a:rPr lang="en-IN" sz="1800" dirty="0">
                <a:effectLst/>
                <a:latin typeface="Times New Roman" panose="02020603050405020304" pitchFamily="18" charset="0"/>
                <a:ea typeface="Times New Roman" panose="02020603050405020304" pitchFamily="18" charset="0"/>
              </a:rPr>
            </a:br>
            <a:endParaRPr lang="en-IN" dirty="0"/>
          </a:p>
        </p:txBody>
      </p:sp>
      <p:pic>
        <p:nvPicPr>
          <p:cNvPr id="6" name="Picture 5">
            <a:extLst>
              <a:ext uri="{FF2B5EF4-FFF2-40B4-BE49-F238E27FC236}">
                <a16:creationId xmlns:a16="http://schemas.microsoft.com/office/drawing/2014/main" xmlns="" id="{32E1D14C-A2CC-558D-E78C-726F0ECAA873}"/>
              </a:ext>
            </a:extLst>
          </p:cNvPr>
          <p:cNvPicPr>
            <a:picLocks noChangeAspect="1"/>
          </p:cNvPicPr>
          <p:nvPr/>
        </p:nvPicPr>
        <p:blipFill>
          <a:blip r:embed="rId2"/>
          <a:stretch>
            <a:fillRect/>
          </a:stretch>
        </p:blipFill>
        <p:spPr>
          <a:xfrm>
            <a:off x="1451889" y="847592"/>
            <a:ext cx="9454810" cy="5927781"/>
          </a:xfrm>
          <a:prstGeom prst="rect">
            <a:avLst/>
          </a:prstGeom>
        </p:spPr>
      </p:pic>
    </p:spTree>
    <p:extLst>
      <p:ext uri="{BB962C8B-B14F-4D97-AF65-F5344CB8AC3E}">
        <p14:creationId xmlns:p14="http://schemas.microsoft.com/office/powerpoint/2010/main" xmlns="" val="3370955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D98C54-A05D-F79B-3CFB-E94241B3971C}"/>
              </a:ext>
            </a:extLst>
          </p:cNvPr>
          <p:cNvSpPr>
            <a:spLocks noGrp="1"/>
          </p:cNvSpPr>
          <p:nvPr>
            <p:ph type="title"/>
          </p:nvPr>
        </p:nvSpPr>
        <p:spPr>
          <a:xfrm>
            <a:off x="913774" y="0"/>
            <a:ext cx="10364451" cy="681473"/>
          </a:xfrm>
        </p:spPr>
        <p:txBody>
          <a:bodyPr/>
          <a:lstStyle/>
          <a:p>
            <a:r>
              <a:rPr lang="en-US" sz="3600" b="1" dirty="0">
                <a:solidFill>
                  <a:srgbClr val="001F5F"/>
                </a:solidFill>
                <a:effectLst/>
                <a:latin typeface="Times New Roman" panose="02020603050405020304" pitchFamily="18" charset="0"/>
                <a:ea typeface="Times New Roman" panose="02020603050405020304" pitchFamily="18" charset="0"/>
              </a:rPr>
              <a:t>SOME PHOTOS OF</a:t>
            </a:r>
            <a:r>
              <a:rPr lang="en-US" sz="3600" b="1" spc="-20" dirty="0">
                <a:solidFill>
                  <a:srgbClr val="001F5F"/>
                </a:solidFill>
                <a:effectLst/>
                <a:latin typeface="Times New Roman" panose="02020603050405020304" pitchFamily="18" charset="0"/>
                <a:ea typeface="Times New Roman" panose="02020603050405020304" pitchFamily="18" charset="0"/>
              </a:rPr>
              <a:t> </a:t>
            </a:r>
            <a:r>
              <a:rPr lang="en-US" sz="3600" b="1" dirty="0">
                <a:solidFill>
                  <a:srgbClr val="001F5F"/>
                </a:solidFill>
                <a:effectLst/>
                <a:latin typeface="Times New Roman" panose="02020603050405020304" pitchFamily="18" charset="0"/>
                <a:ea typeface="Times New Roman" panose="02020603050405020304" pitchFamily="18" charset="0"/>
              </a:rPr>
              <a:t>FAUNAL</a:t>
            </a:r>
            <a:r>
              <a:rPr lang="en-US" sz="3600" b="1" spc="-10" dirty="0">
                <a:solidFill>
                  <a:srgbClr val="001F5F"/>
                </a:solidFill>
                <a:effectLst/>
                <a:latin typeface="Times New Roman" panose="02020603050405020304" pitchFamily="18" charset="0"/>
                <a:ea typeface="Times New Roman" panose="02020603050405020304" pitchFamily="18" charset="0"/>
              </a:rPr>
              <a:t> </a:t>
            </a:r>
            <a:r>
              <a:rPr lang="en-US" sz="3600" b="1" dirty="0">
                <a:solidFill>
                  <a:srgbClr val="001F5F"/>
                </a:solidFill>
                <a:effectLst/>
                <a:latin typeface="Times New Roman" panose="02020603050405020304" pitchFamily="18" charset="0"/>
                <a:ea typeface="Times New Roman" panose="02020603050405020304" pitchFamily="18" charset="0"/>
              </a:rPr>
              <a:t>COMMUNITY</a:t>
            </a:r>
            <a:endParaRPr lang="en-IN" b="1" dirty="0"/>
          </a:p>
        </p:txBody>
      </p:sp>
      <p:pic>
        <p:nvPicPr>
          <p:cNvPr id="4" name="Picture 3">
            <a:extLst>
              <a:ext uri="{FF2B5EF4-FFF2-40B4-BE49-F238E27FC236}">
                <a16:creationId xmlns:a16="http://schemas.microsoft.com/office/drawing/2014/main" xmlns="" id="{376AD30F-F5D2-D503-1188-D6B862BE8F8A}"/>
              </a:ext>
            </a:extLst>
          </p:cNvPr>
          <p:cNvPicPr>
            <a:picLocks noChangeAspect="1"/>
          </p:cNvPicPr>
          <p:nvPr/>
        </p:nvPicPr>
        <p:blipFill>
          <a:blip r:embed="rId2"/>
          <a:stretch>
            <a:fillRect/>
          </a:stretch>
        </p:blipFill>
        <p:spPr>
          <a:xfrm>
            <a:off x="1220390" y="681473"/>
            <a:ext cx="9741393" cy="1589603"/>
          </a:xfrm>
          <a:prstGeom prst="rect">
            <a:avLst/>
          </a:prstGeom>
        </p:spPr>
      </p:pic>
      <p:pic>
        <p:nvPicPr>
          <p:cNvPr id="6" name="Picture 5">
            <a:extLst>
              <a:ext uri="{FF2B5EF4-FFF2-40B4-BE49-F238E27FC236}">
                <a16:creationId xmlns:a16="http://schemas.microsoft.com/office/drawing/2014/main" xmlns="" id="{0C11FB31-A9B0-4A83-D1F4-49170C9A98B8}"/>
              </a:ext>
            </a:extLst>
          </p:cNvPr>
          <p:cNvPicPr>
            <a:picLocks noChangeAspect="1"/>
          </p:cNvPicPr>
          <p:nvPr/>
        </p:nvPicPr>
        <p:blipFill>
          <a:blip r:embed="rId3"/>
          <a:stretch>
            <a:fillRect/>
          </a:stretch>
        </p:blipFill>
        <p:spPr>
          <a:xfrm>
            <a:off x="1220390" y="2271076"/>
            <a:ext cx="9741392" cy="4427179"/>
          </a:xfrm>
          <a:prstGeom prst="rect">
            <a:avLst/>
          </a:prstGeom>
        </p:spPr>
      </p:pic>
    </p:spTree>
    <p:extLst>
      <p:ext uri="{BB962C8B-B14F-4D97-AF65-F5344CB8AC3E}">
        <p14:creationId xmlns:p14="http://schemas.microsoft.com/office/powerpoint/2010/main" xmlns="" val="3445301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5FD6D5-32B9-796F-C292-597C1DE00A7B}"/>
              </a:ext>
            </a:extLst>
          </p:cNvPr>
          <p:cNvSpPr>
            <a:spLocks noGrp="1"/>
          </p:cNvSpPr>
          <p:nvPr>
            <p:ph type="title"/>
          </p:nvPr>
        </p:nvSpPr>
        <p:spPr>
          <a:xfrm>
            <a:off x="770556" y="162316"/>
            <a:ext cx="10364451" cy="716096"/>
          </a:xfrm>
        </p:spPr>
        <p:txBody>
          <a:bodyPr/>
          <a:lstStyle/>
          <a:p>
            <a:r>
              <a:rPr lang="en-US" sz="3600" b="1" dirty="0">
                <a:solidFill>
                  <a:srgbClr val="001F5F"/>
                </a:solidFill>
                <a:effectLst/>
                <a:latin typeface="Times New Roman" panose="02020603050405020304" pitchFamily="18" charset="0"/>
                <a:ea typeface="Times New Roman" panose="02020603050405020304" pitchFamily="18" charset="0"/>
              </a:rPr>
              <a:t>DRAINAGE</a:t>
            </a:r>
            <a:r>
              <a:rPr lang="en-US" sz="3600" b="1" spc="-5" dirty="0">
                <a:solidFill>
                  <a:srgbClr val="001F5F"/>
                </a:solidFill>
                <a:effectLst/>
                <a:latin typeface="Times New Roman" panose="02020603050405020304" pitchFamily="18" charset="0"/>
                <a:ea typeface="Times New Roman" panose="02020603050405020304" pitchFamily="18" charset="0"/>
              </a:rPr>
              <a:t> </a:t>
            </a:r>
            <a:r>
              <a:rPr lang="en-US" sz="3600" b="1" dirty="0">
                <a:solidFill>
                  <a:srgbClr val="001F5F"/>
                </a:solidFill>
                <a:effectLst/>
                <a:latin typeface="Times New Roman" panose="02020603050405020304" pitchFamily="18" charset="0"/>
                <a:ea typeface="Times New Roman" panose="02020603050405020304" pitchFamily="18" charset="0"/>
              </a:rPr>
              <a:t>SYSTEM</a:t>
            </a:r>
            <a:endParaRPr lang="en-IN" b="1" dirty="0"/>
          </a:p>
        </p:txBody>
      </p:sp>
      <p:pic>
        <p:nvPicPr>
          <p:cNvPr id="10242" name="image67.jpeg">
            <a:extLst>
              <a:ext uri="{FF2B5EF4-FFF2-40B4-BE49-F238E27FC236}">
                <a16:creationId xmlns:a16="http://schemas.microsoft.com/office/drawing/2014/main" xmlns="" id="{F40C3BF9-EF4E-359E-D687-08FC1F650B29}"/>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25218" y="2227129"/>
            <a:ext cx="4542247" cy="3182153"/>
          </a:xfrm>
          <a:prstGeom prst="rect">
            <a:avLst/>
          </a:prstGeom>
          <a:noFill/>
          <a:extLst>
            <a:ext uri="{909E8E84-426E-40DD-AFC4-6F175D3DCCD1}">
              <a14:hiddenFill xmlns:a14="http://schemas.microsoft.com/office/drawing/2010/main" xmlns="">
                <a:solidFill>
                  <a:srgbClr val="FFFFFF"/>
                </a:solidFill>
              </a14:hiddenFill>
            </a:ext>
          </a:extLst>
        </p:spPr>
      </p:pic>
      <p:pic>
        <p:nvPicPr>
          <p:cNvPr id="10241" name="image68.jpeg">
            <a:extLst>
              <a:ext uri="{FF2B5EF4-FFF2-40B4-BE49-F238E27FC236}">
                <a16:creationId xmlns:a16="http://schemas.microsoft.com/office/drawing/2014/main" xmlns="" id="{AE185FBE-91B7-E233-3356-2A77429C4FE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24537" y="2227129"/>
            <a:ext cx="4370297" cy="318215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a:extLst>
              <a:ext uri="{FF2B5EF4-FFF2-40B4-BE49-F238E27FC236}">
                <a16:creationId xmlns:a16="http://schemas.microsoft.com/office/drawing/2014/main" xmlns="" id="{CAAB7FF9-53A5-6C9A-D17E-9128694116F7}"/>
              </a:ext>
            </a:extLst>
          </p:cNvPr>
          <p:cNvSpPr>
            <a:spLocks noChangeArrowheads="1"/>
          </p:cNvSpPr>
          <p:nvPr/>
        </p:nvSpPr>
        <p:spPr bwMode="auto">
          <a:xfrm>
            <a:off x="148727" y="1040726"/>
            <a:ext cx="11894545" cy="8617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9530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Hooghly River is passes along eastern side of the study area .Various type of nala of the study area are well connected           with the Hooghly River.</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49530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xmlns="" id="{0898D992-6893-8A9D-989C-9BD780DD76C0}"/>
              </a:ext>
            </a:extLst>
          </p:cNvPr>
          <p:cNvSpPr>
            <a:spLocks noChangeArrowheads="1"/>
          </p:cNvSpPr>
          <p:nvPr/>
        </p:nvSpPr>
        <p:spPr bwMode="auto">
          <a:xfrm>
            <a:off x="0" y="46355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r>
            <a:b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xmlns="" val="3903008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366B48F-7422-7BAA-AFE2-2BAAC047C91C}"/>
              </a:ext>
            </a:extLst>
          </p:cNvPr>
          <p:cNvPicPr>
            <a:picLocks noChangeAspect="1"/>
          </p:cNvPicPr>
          <p:nvPr/>
        </p:nvPicPr>
        <p:blipFill>
          <a:blip r:embed="rId2"/>
          <a:stretch>
            <a:fillRect/>
          </a:stretch>
        </p:blipFill>
        <p:spPr>
          <a:xfrm>
            <a:off x="2902218" y="0"/>
            <a:ext cx="7101098" cy="6858000"/>
          </a:xfrm>
          <a:prstGeom prst="rect">
            <a:avLst/>
          </a:prstGeom>
        </p:spPr>
      </p:pic>
    </p:spTree>
    <p:extLst>
      <p:ext uri="{BB962C8B-B14F-4D97-AF65-F5344CB8AC3E}">
        <p14:creationId xmlns:p14="http://schemas.microsoft.com/office/powerpoint/2010/main" xmlns="" val="2518034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267750-C94D-E930-266A-F0750F18A9A3}"/>
              </a:ext>
            </a:extLst>
          </p:cNvPr>
          <p:cNvSpPr>
            <a:spLocks noGrp="1"/>
          </p:cNvSpPr>
          <p:nvPr>
            <p:ph type="title"/>
          </p:nvPr>
        </p:nvSpPr>
        <p:spPr>
          <a:xfrm>
            <a:off x="726488" y="0"/>
            <a:ext cx="10364451" cy="480740"/>
          </a:xfrm>
        </p:spPr>
        <p:txBody>
          <a:bodyPr>
            <a:normAutofit fontScale="90000"/>
          </a:bodyPr>
          <a:lstStyle/>
          <a:p>
            <a:r>
              <a:rPr lang="en-US" b="1" dirty="0">
                <a:solidFill>
                  <a:srgbClr val="0070C0"/>
                </a:solidFill>
              </a:rPr>
              <a:t>Population structure </a:t>
            </a:r>
            <a:endParaRPr lang="en-IN" b="1" dirty="0">
              <a:solidFill>
                <a:srgbClr val="0070C0"/>
              </a:solidFill>
            </a:endParaRPr>
          </a:p>
        </p:txBody>
      </p:sp>
      <p:pic>
        <p:nvPicPr>
          <p:cNvPr id="5" name="Content Placeholder 4">
            <a:extLst>
              <a:ext uri="{FF2B5EF4-FFF2-40B4-BE49-F238E27FC236}">
                <a16:creationId xmlns:a16="http://schemas.microsoft.com/office/drawing/2014/main" xmlns="" id="{32FDF442-7AF7-19F6-83F8-A6EBB1D8537E}"/>
              </a:ext>
            </a:extLst>
          </p:cNvPr>
          <p:cNvPicPr>
            <a:picLocks noGrp="1" noChangeAspect="1"/>
          </p:cNvPicPr>
          <p:nvPr>
            <p:ph sz="quarter" idx="13"/>
          </p:nvPr>
        </p:nvPicPr>
        <p:blipFill>
          <a:blip r:embed="rId2"/>
          <a:stretch>
            <a:fillRect/>
          </a:stretch>
        </p:blipFill>
        <p:spPr>
          <a:xfrm>
            <a:off x="2042888" y="480740"/>
            <a:ext cx="7731650" cy="4584076"/>
          </a:xfrm>
        </p:spPr>
      </p:pic>
      <p:graphicFrame>
        <p:nvGraphicFramePr>
          <p:cNvPr id="7" name="Table 6">
            <a:extLst>
              <a:ext uri="{FF2B5EF4-FFF2-40B4-BE49-F238E27FC236}">
                <a16:creationId xmlns:a16="http://schemas.microsoft.com/office/drawing/2014/main" xmlns="" id="{E1F7BE0B-3514-52F9-01F9-A76AB35E4481}"/>
              </a:ext>
            </a:extLst>
          </p:cNvPr>
          <p:cNvGraphicFramePr>
            <a:graphicFrameLocks noGrp="1"/>
          </p:cNvGraphicFramePr>
          <p:nvPr>
            <p:extLst>
              <p:ext uri="{D42A27DB-BD31-4B8C-83A1-F6EECF244321}">
                <p14:modId xmlns:p14="http://schemas.microsoft.com/office/powerpoint/2010/main" xmlns="" val="1076653799"/>
              </p:ext>
            </p:extLst>
          </p:nvPr>
        </p:nvGraphicFramePr>
        <p:xfrm>
          <a:off x="2042888" y="5398266"/>
          <a:ext cx="7731648" cy="1244907"/>
        </p:xfrm>
        <a:graphic>
          <a:graphicData uri="http://schemas.openxmlformats.org/drawingml/2006/table">
            <a:tbl>
              <a:tblPr firstRow="1" firstCol="1" bandRow="1">
                <a:tableStyleId>{5C22544A-7EE6-4342-B048-85BDC9FD1C3A}</a:tableStyleId>
              </a:tblPr>
              <a:tblGrid>
                <a:gridCol w="2344582">
                  <a:extLst>
                    <a:ext uri="{9D8B030D-6E8A-4147-A177-3AD203B41FA5}">
                      <a16:colId xmlns:a16="http://schemas.microsoft.com/office/drawing/2014/main" xmlns="" val="1319390417"/>
                    </a:ext>
                  </a:extLst>
                </a:gridCol>
                <a:gridCol w="2426688">
                  <a:extLst>
                    <a:ext uri="{9D8B030D-6E8A-4147-A177-3AD203B41FA5}">
                      <a16:colId xmlns:a16="http://schemas.microsoft.com/office/drawing/2014/main" xmlns="" val="4037602157"/>
                    </a:ext>
                  </a:extLst>
                </a:gridCol>
                <a:gridCol w="2960378">
                  <a:extLst>
                    <a:ext uri="{9D8B030D-6E8A-4147-A177-3AD203B41FA5}">
                      <a16:colId xmlns:a16="http://schemas.microsoft.com/office/drawing/2014/main" xmlns="" val="1196036297"/>
                    </a:ext>
                  </a:extLst>
                </a:gridCol>
              </a:tblGrid>
              <a:tr h="414969">
                <a:tc>
                  <a:txBody>
                    <a:bodyPr/>
                    <a:lstStyle/>
                    <a:p>
                      <a:pPr algn="ctr">
                        <a:lnSpc>
                          <a:spcPct val="115000"/>
                        </a:lnSpc>
                        <a:spcAft>
                          <a:spcPts val="1000"/>
                        </a:spcAft>
                      </a:pPr>
                      <a:r>
                        <a:rPr lang="en-US" sz="2000" dirty="0">
                          <a:solidFill>
                            <a:schemeClr val="tx1"/>
                          </a:solidFill>
                          <a:effectLst/>
                        </a:rPr>
                        <a:t>sex</a:t>
                      </a:r>
                      <a:endParaRPr lang="en-IN"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a:solidFill>
                            <a:schemeClr val="tx1"/>
                          </a:solidFill>
                          <a:effectLst/>
                        </a:rPr>
                        <a:t>No.</a:t>
                      </a:r>
                      <a:endParaRPr lang="en-IN"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a:solidFill>
                            <a:schemeClr val="tx1"/>
                          </a:solidFill>
                          <a:effectLst/>
                        </a:rPr>
                        <a:t>Percentage%</a:t>
                      </a:r>
                      <a:endParaRPr lang="en-IN"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38086155"/>
                  </a:ext>
                </a:extLst>
              </a:tr>
              <a:tr h="414969">
                <a:tc>
                  <a:txBody>
                    <a:bodyPr/>
                    <a:lstStyle/>
                    <a:p>
                      <a:pPr algn="ctr">
                        <a:lnSpc>
                          <a:spcPct val="115000"/>
                        </a:lnSpc>
                        <a:spcAft>
                          <a:spcPts val="1000"/>
                        </a:spcAft>
                      </a:pPr>
                      <a:r>
                        <a:rPr lang="en-US" sz="2000" dirty="0">
                          <a:solidFill>
                            <a:schemeClr val="tx1"/>
                          </a:solidFill>
                          <a:effectLst/>
                        </a:rPr>
                        <a:t>Male</a:t>
                      </a:r>
                      <a:endParaRPr lang="en-IN"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dirty="0">
                          <a:solidFill>
                            <a:schemeClr val="tx1"/>
                          </a:solidFill>
                          <a:effectLst/>
                        </a:rPr>
                        <a:t>94</a:t>
                      </a:r>
                      <a:endParaRPr lang="en-IN"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a:solidFill>
                            <a:schemeClr val="tx1"/>
                          </a:solidFill>
                          <a:effectLst/>
                        </a:rPr>
                        <a:t>55.95</a:t>
                      </a:r>
                      <a:endParaRPr lang="en-IN"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25441876"/>
                  </a:ext>
                </a:extLst>
              </a:tr>
              <a:tr h="414969">
                <a:tc>
                  <a:txBody>
                    <a:bodyPr/>
                    <a:lstStyle/>
                    <a:p>
                      <a:pPr algn="ctr">
                        <a:lnSpc>
                          <a:spcPct val="115000"/>
                        </a:lnSpc>
                        <a:spcAft>
                          <a:spcPts val="1000"/>
                        </a:spcAft>
                      </a:pPr>
                      <a:r>
                        <a:rPr lang="en-US" sz="2000">
                          <a:solidFill>
                            <a:schemeClr val="tx1"/>
                          </a:solidFill>
                          <a:effectLst/>
                        </a:rPr>
                        <a:t>female</a:t>
                      </a:r>
                      <a:endParaRPr lang="en-IN"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dirty="0">
                          <a:solidFill>
                            <a:schemeClr val="tx1"/>
                          </a:solidFill>
                          <a:effectLst/>
                        </a:rPr>
                        <a:t>74</a:t>
                      </a:r>
                      <a:endParaRPr lang="en-IN"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dirty="0">
                          <a:solidFill>
                            <a:schemeClr val="tx1"/>
                          </a:solidFill>
                          <a:effectLst/>
                        </a:rPr>
                        <a:t>44.05</a:t>
                      </a:r>
                      <a:endParaRPr lang="en-IN"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136175482"/>
                  </a:ext>
                </a:extLst>
              </a:tr>
            </a:tbl>
          </a:graphicData>
        </a:graphic>
      </p:graphicFrame>
    </p:spTree>
    <p:extLst>
      <p:ext uri="{BB962C8B-B14F-4D97-AF65-F5344CB8AC3E}">
        <p14:creationId xmlns:p14="http://schemas.microsoft.com/office/powerpoint/2010/main" xmlns="" val="2942502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E13503-9544-A24E-2458-1513FE72245F}"/>
              </a:ext>
            </a:extLst>
          </p:cNvPr>
          <p:cNvSpPr>
            <a:spLocks noGrp="1"/>
          </p:cNvSpPr>
          <p:nvPr>
            <p:ph type="title"/>
          </p:nvPr>
        </p:nvSpPr>
        <p:spPr>
          <a:xfrm>
            <a:off x="814623" y="166825"/>
            <a:ext cx="10364451" cy="218765"/>
          </a:xfrm>
        </p:spPr>
        <p:txBody>
          <a:bodyPr>
            <a:normAutofit fontScale="90000"/>
          </a:bodyPr>
          <a:lstStyle/>
          <a:p>
            <a:r>
              <a:rPr lang="en-US" sz="3200" b="1" dirty="0">
                <a:solidFill>
                  <a:srgbClr val="002060"/>
                </a:solidFill>
                <a:effectLst/>
                <a:latin typeface="Times New Roman" panose="02020603050405020304" pitchFamily="18" charset="0"/>
                <a:ea typeface="Calibri" panose="020F0502020204030204" pitchFamily="34" charset="0"/>
              </a:rPr>
              <a:t>AGE SEX STRUCTURE</a:t>
            </a:r>
            <a:endParaRPr lang="en-IN" sz="5400" dirty="0"/>
          </a:p>
        </p:txBody>
      </p:sp>
      <p:pic>
        <p:nvPicPr>
          <p:cNvPr id="5" name="Content Placeholder 4">
            <a:extLst>
              <a:ext uri="{FF2B5EF4-FFF2-40B4-BE49-F238E27FC236}">
                <a16:creationId xmlns:a16="http://schemas.microsoft.com/office/drawing/2014/main" xmlns="" id="{F081628F-4487-09AA-5A96-1ADFB2212534}"/>
              </a:ext>
            </a:extLst>
          </p:cNvPr>
          <p:cNvPicPr>
            <a:picLocks noGrp="1" noChangeAspect="1"/>
          </p:cNvPicPr>
          <p:nvPr>
            <p:ph sz="quarter" idx="13"/>
          </p:nvPr>
        </p:nvPicPr>
        <p:blipFill>
          <a:blip r:embed="rId2"/>
          <a:stretch>
            <a:fillRect/>
          </a:stretch>
        </p:blipFill>
        <p:spPr>
          <a:xfrm>
            <a:off x="1498294" y="498181"/>
            <a:ext cx="8912645" cy="4217515"/>
          </a:xfrm>
        </p:spPr>
      </p:pic>
      <p:graphicFrame>
        <p:nvGraphicFramePr>
          <p:cNvPr id="6" name="Table 5">
            <a:extLst>
              <a:ext uri="{FF2B5EF4-FFF2-40B4-BE49-F238E27FC236}">
                <a16:creationId xmlns:a16="http://schemas.microsoft.com/office/drawing/2014/main" xmlns="" id="{E094CB13-35DD-56C2-8DD3-F51BD2635878}"/>
              </a:ext>
            </a:extLst>
          </p:cNvPr>
          <p:cNvGraphicFramePr>
            <a:graphicFrameLocks noGrp="1"/>
          </p:cNvGraphicFramePr>
          <p:nvPr>
            <p:extLst>
              <p:ext uri="{D42A27DB-BD31-4B8C-83A1-F6EECF244321}">
                <p14:modId xmlns:p14="http://schemas.microsoft.com/office/powerpoint/2010/main" xmlns="" val="3559206850"/>
              </p:ext>
            </p:extLst>
          </p:nvPr>
        </p:nvGraphicFramePr>
        <p:xfrm>
          <a:off x="2115240" y="4729612"/>
          <a:ext cx="7744856" cy="2221812"/>
        </p:xfrm>
        <a:graphic>
          <a:graphicData uri="http://schemas.openxmlformats.org/drawingml/2006/table">
            <a:tbl>
              <a:tblPr firstRow="1" firstCol="1" bandRow="1">
                <a:tableStyleId>{D7AC3CCA-C797-4891-BE02-D94E43425B78}</a:tableStyleId>
              </a:tblPr>
              <a:tblGrid>
                <a:gridCol w="2393685">
                  <a:extLst>
                    <a:ext uri="{9D8B030D-6E8A-4147-A177-3AD203B41FA5}">
                      <a16:colId xmlns:a16="http://schemas.microsoft.com/office/drawing/2014/main" xmlns="" val="61026427"/>
                    </a:ext>
                  </a:extLst>
                </a:gridCol>
                <a:gridCol w="1322957">
                  <a:extLst>
                    <a:ext uri="{9D8B030D-6E8A-4147-A177-3AD203B41FA5}">
                      <a16:colId xmlns:a16="http://schemas.microsoft.com/office/drawing/2014/main" xmlns="" val="1623510771"/>
                    </a:ext>
                  </a:extLst>
                </a:gridCol>
                <a:gridCol w="1397140">
                  <a:extLst>
                    <a:ext uri="{9D8B030D-6E8A-4147-A177-3AD203B41FA5}">
                      <a16:colId xmlns:a16="http://schemas.microsoft.com/office/drawing/2014/main" xmlns="" val="2678208704"/>
                    </a:ext>
                  </a:extLst>
                </a:gridCol>
                <a:gridCol w="1397140">
                  <a:extLst>
                    <a:ext uri="{9D8B030D-6E8A-4147-A177-3AD203B41FA5}">
                      <a16:colId xmlns:a16="http://schemas.microsoft.com/office/drawing/2014/main" xmlns="" val="2191580905"/>
                    </a:ext>
                  </a:extLst>
                </a:gridCol>
                <a:gridCol w="1233934">
                  <a:extLst>
                    <a:ext uri="{9D8B030D-6E8A-4147-A177-3AD203B41FA5}">
                      <a16:colId xmlns:a16="http://schemas.microsoft.com/office/drawing/2014/main" xmlns="" val="4010038272"/>
                    </a:ext>
                  </a:extLst>
                </a:gridCol>
              </a:tblGrid>
              <a:tr h="258900">
                <a:tc rowSpan="2">
                  <a:txBody>
                    <a:bodyPr/>
                    <a:lstStyle/>
                    <a:p>
                      <a:pPr algn="ctr">
                        <a:lnSpc>
                          <a:spcPct val="115000"/>
                        </a:lnSpc>
                        <a:spcAft>
                          <a:spcPts val="1000"/>
                        </a:spcAft>
                      </a:pPr>
                      <a:r>
                        <a:rPr lang="en-US" sz="1400" dirty="0">
                          <a:effectLst/>
                        </a:rPr>
                        <a:t>Age</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15000"/>
                        </a:lnSpc>
                        <a:spcAft>
                          <a:spcPts val="1000"/>
                        </a:spcAft>
                      </a:pPr>
                      <a:r>
                        <a:rPr lang="en-US" sz="1400">
                          <a:effectLst/>
                        </a:rPr>
                        <a:t>population</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IN"/>
                    </a:p>
                  </a:txBody>
                  <a:tcPr/>
                </a:tc>
                <a:tc gridSpan="2">
                  <a:txBody>
                    <a:bodyPr/>
                    <a:lstStyle/>
                    <a:p>
                      <a:pPr algn="ctr">
                        <a:lnSpc>
                          <a:spcPct val="115000"/>
                        </a:lnSpc>
                        <a:spcAft>
                          <a:spcPts val="1000"/>
                        </a:spcAft>
                      </a:pPr>
                      <a:r>
                        <a:rPr lang="en-US" sz="1400" dirty="0">
                          <a:effectLst/>
                        </a:rPr>
                        <a:t>Population (%)</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IN"/>
                    </a:p>
                  </a:txBody>
                  <a:tcPr/>
                </a:tc>
                <a:extLst>
                  <a:ext uri="{0D108BD9-81ED-4DB2-BD59-A6C34878D82A}">
                    <a16:rowId xmlns:a16="http://schemas.microsoft.com/office/drawing/2014/main" xmlns="" val="916445407"/>
                  </a:ext>
                </a:extLst>
              </a:tr>
              <a:tr h="233686">
                <a:tc vMerge="1">
                  <a:txBody>
                    <a:bodyPr/>
                    <a:lstStyle/>
                    <a:p>
                      <a:endParaRPr lang="en-IN"/>
                    </a:p>
                  </a:txBody>
                  <a:tcPr/>
                </a:tc>
                <a:tc>
                  <a:txBody>
                    <a:bodyPr/>
                    <a:lstStyle/>
                    <a:p>
                      <a:pPr algn="ctr">
                        <a:lnSpc>
                          <a:spcPct val="115000"/>
                        </a:lnSpc>
                        <a:spcAft>
                          <a:spcPts val="1000"/>
                        </a:spcAft>
                      </a:pPr>
                      <a:r>
                        <a:rPr lang="en-US" sz="1400">
                          <a:effectLst/>
                        </a:rPr>
                        <a:t>Male</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Female</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Male</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Female</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576285115"/>
                  </a:ext>
                </a:extLst>
              </a:tr>
              <a:tr h="233686">
                <a:tc>
                  <a:txBody>
                    <a:bodyPr/>
                    <a:lstStyle/>
                    <a:p>
                      <a:pPr algn="ctr">
                        <a:lnSpc>
                          <a:spcPct val="115000"/>
                        </a:lnSpc>
                        <a:spcAft>
                          <a:spcPts val="1000"/>
                        </a:spcAft>
                      </a:pPr>
                      <a:r>
                        <a:rPr lang="en-US" sz="1400">
                          <a:effectLst/>
                        </a:rPr>
                        <a:t>0-10</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10</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08</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05.95%</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04.76%</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988966145"/>
                  </a:ext>
                </a:extLst>
              </a:tr>
              <a:tr h="233686">
                <a:tc>
                  <a:txBody>
                    <a:bodyPr/>
                    <a:lstStyle/>
                    <a:p>
                      <a:pPr algn="ctr">
                        <a:lnSpc>
                          <a:spcPct val="115000"/>
                        </a:lnSpc>
                        <a:spcAft>
                          <a:spcPts val="1000"/>
                        </a:spcAft>
                      </a:pPr>
                      <a:r>
                        <a:rPr lang="en-US" sz="1400">
                          <a:effectLst/>
                        </a:rPr>
                        <a:t>10-20</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13</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15</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07.74%</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08.94%</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923457716"/>
                  </a:ext>
                </a:extLst>
              </a:tr>
              <a:tr h="233686">
                <a:tc>
                  <a:txBody>
                    <a:bodyPr/>
                    <a:lstStyle/>
                    <a:p>
                      <a:pPr algn="ctr">
                        <a:lnSpc>
                          <a:spcPct val="115000"/>
                        </a:lnSpc>
                        <a:spcAft>
                          <a:spcPts val="1000"/>
                        </a:spcAft>
                      </a:pPr>
                      <a:r>
                        <a:rPr lang="en-US" sz="1400">
                          <a:effectLst/>
                        </a:rPr>
                        <a:t>20-30</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22</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11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13.10%</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06.55%</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214115591"/>
                  </a:ext>
                </a:extLst>
              </a:tr>
              <a:tr h="233686">
                <a:tc>
                  <a:txBody>
                    <a:bodyPr/>
                    <a:lstStyle/>
                    <a:p>
                      <a:pPr algn="ctr">
                        <a:lnSpc>
                          <a:spcPct val="115000"/>
                        </a:lnSpc>
                        <a:spcAft>
                          <a:spcPts val="1000"/>
                        </a:spcAft>
                      </a:pPr>
                      <a:r>
                        <a:rPr lang="en-US" sz="1400">
                          <a:effectLst/>
                        </a:rPr>
                        <a:t>30-40</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13</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19</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07.74%</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11.31%</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521461930"/>
                  </a:ext>
                </a:extLst>
              </a:tr>
              <a:tr h="233686">
                <a:tc>
                  <a:txBody>
                    <a:bodyPr/>
                    <a:lstStyle/>
                    <a:p>
                      <a:pPr algn="ctr">
                        <a:lnSpc>
                          <a:spcPct val="115000"/>
                        </a:lnSpc>
                        <a:spcAft>
                          <a:spcPts val="1000"/>
                        </a:spcAft>
                      </a:pPr>
                      <a:r>
                        <a:rPr lang="en-US" sz="1400">
                          <a:effectLst/>
                        </a:rPr>
                        <a:t>40-50</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19</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13</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11.31%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07.74%</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950787119"/>
                  </a:ext>
                </a:extLst>
              </a:tr>
              <a:tr h="233686">
                <a:tc>
                  <a:txBody>
                    <a:bodyPr/>
                    <a:lstStyle/>
                    <a:p>
                      <a:pPr algn="ctr">
                        <a:lnSpc>
                          <a:spcPct val="115000"/>
                        </a:lnSpc>
                        <a:spcAft>
                          <a:spcPts val="1000"/>
                        </a:spcAft>
                      </a:pPr>
                      <a:r>
                        <a:rPr lang="en-US" sz="1400">
                          <a:effectLst/>
                        </a:rPr>
                        <a:t>50-60</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07</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03</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04.17%</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01.78%</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323567375"/>
                  </a:ext>
                </a:extLst>
              </a:tr>
              <a:tr h="233686">
                <a:tc>
                  <a:txBody>
                    <a:bodyPr/>
                    <a:lstStyle/>
                    <a:p>
                      <a:pPr algn="ctr">
                        <a:lnSpc>
                          <a:spcPct val="115000"/>
                        </a:lnSpc>
                        <a:spcAft>
                          <a:spcPts val="1000"/>
                        </a:spcAft>
                      </a:pPr>
                      <a:r>
                        <a:rPr lang="en-US" sz="1400">
                          <a:effectLst/>
                        </a:rPr>
                        <a:t>60+</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10</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05</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05.95%</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02.97%</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99757850"/>
                  </a:ext>
                </a:extLst>
              </a:tr>
            </a:tbl>
          </a:graphicData>
        </a:graphic>
      </p:graphicFrame>
    </p:spTree>
    <p:extLst>
      <p:ext uri="{BB962C8B-B14F-4D97-AF65-F5344CB8AC3E}">
        <p14:creationId xmlns:p14="http://schemas.microsoft.com/office/powerpoint/2010/main" xmlns="" val="942626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382CFA-6734-4187-3149-C810198E46A3}"/>
              </a:ext>
            </a:extLst>
          </p:cNvPr>
          <p:cNvSpPr>
            <a:spLocks noGrp="1"/>
          </p:cNvSpPr>
          <p:nvPr>
            <p:ph type="title"/>
          </p:nvPr>
        </p:nvSpPr>
        <p:spPr>
          <a:xfrm>
            <a:off x="759536" y="144964"/>
            <a:ext cx="10364451" cy="448284"/>
          </a:xfrm>
        </p:spPr>
        <p:txBody>
          <a:bodyPr>
            <a:normAutofit fontScale="90000"/>
          </a:bodyPr>
          <a:lstStyle/>
          <a:p>
            <a:r>
              <a:rPr lang="en-US" sz="2800" b="1" dirty="0">
                <a:solidFill>
                  <a:srgbClr val="002060"/>
                </a:solidFill>
                <a:effectLst/>
                <a:latin typeface="Times New Roman" panose="02020603050405020304" pitchFamily="18" charset="0"/>
                <a:ea typeface="Calibri" panose="020F0502020204030204" pitchFamily="34" charset="0"/>
              </a:rPr>
              <a:t>MARITAL STATUS</a:t>
            </a:r>
            <a:endParaRPr lang="en-IN" sz="4800" dirty="0">
              <a:solidFill>
                <a:srgbClr val="002060"/>
              </a:solidFill>
            </a:endParaRPr>
          </a:p>
        </p:txBody>
      </p:sp>
      <p:graphicFrame>
        <p:nvGraphicFramePr>
          <p:cNvPr id="4" name="Content Placeholder 3">
            <a:extLst>
              <a:ext uri="{FF2B5EF4-FFF2-40B4-BE49-F238E27FC236}">
                <a16:creationId xmlns:a16="http://schemas.microsoft.com/office/drawing/2014/main" xmlns="" id="{A8054F9F-67E5-E30F-C322-254C2F10754F}"/>
              </a:ext>
            </a:extLst>
          </p:cNvPr>
          <p:cNvGraphicFramePr>
            <a:graphicFrameLocks noGrp="1"/>
          </p:cNvGraphicFramePr>
          <p:nvPr>
            <p:ph sz="quarter" idx="13"/>
            <p:extLst>
              <p:ext uri="{D42A27DB-BD31-4B8C-83A1-F6EECF244321}">
                <p14:modId xmlns:p14="http://schemas.microsoft.com/office/powerpoint/2010/main" xmlns="" val="3961227755"/>
              </p:ext>
            </p:extLst>
          </p:nvPr>
        </p:nvGraphicFramePr>
        <p:xfrm>
          <a:off x="759536" y="593248"/>
          <a:ext cx="10363200" cy="471688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a:extLst>
              <a:ext uri="{FF2B5EF4-FFF2-40B4-BE49-F238E27FC236}">
                <a16:creationId xmlns:a16="http://schemas.microsoft.com/office/drawing/2014/main" xmlns="" id="{E553668C-FE0A-621D-A4FD-244AEA1E8BBA}"/>
              </a:ext>
            </a:extLst>
          </p:cNvPr>
          <p:cNvGraphicFramePr>
            <a:graphicFrameLocks noGrp="1"/>
          </p:cNvGraphicFramePr>
          <p:nvPr>
            <p:extLst>
              <p:ext uri="{D42A27DB-BD31-4B8C-83A1-F6EECF244321}">
                <p14:modId xmlns:p14="http://schemas.microsoft.com/office/powerpoint/2010/main" xmlns="" val="2025767350"/>
              </p:ext>
            </p:extLst>
          </p:nvPr>
        </p:nvGraphicFramePr>
        <p:xfrm>
          <a:off x="759538" y="5618602"/>
          <a:ext cx="10363198" cy="1148300"/>
        </p:xfrm>
        <a:graphic>
          <a:graphicData uri="http://schemas.openxmlformats.org/drawingml/2006/table">
            <a:tbl>
              <a:tblPr firstRow="1" firstCol="1" bandRow="1">
                <a:tableStyleId>{073A0DAA-6AF3-43AB-8588-CEC1D06C72B9}</a:tableStyleId>
              </a:tblPr>
              <a:tblGrid>
                <a:gridCol w="1663013">
                  <a:extLst>
                    <a:ext uri="{9D8B030D-6E8A-4147-A177-3AD203B41FA5}">
                      <a16:colId xmlns:a16="http://schemas.microsoft.com/office/drawing/2014/main" xmlns="" val="3370683956"/>
                    </a:ext>
                  </a:extLst>
                </a:gridCol>
                <a:gridCol w="1575486">
                  <a:extLst>
                    <a:ext uri="{9D8B030D-6E8A-4147-A177-3AD203B41FA5}">
                      <a16:colId xmlns:a16="http://schemas.microsoft.com/office/drawing/2014/main" xmlns="" val="3736496993"/>
                    </a:ext>
                  </a:extLst>
                </a:gridCol>
                <a:gridCol w="1663013">
                  <a:extLst>
                    <a:ext uri="{9D8B030D-6E8A-4147-A177-3AD203B41FA5}">
                      <a16:colId xmlns:a16="http://schemas.microsoft.com/office/drawing/2014/main" xmlns="" val="4243034226"/>
                    </a:ext>
                  </a:extLst>
                </a:gridCol>
                <a:gridCol w="1575486">
                  <a:extLst>
                    <a:ext uri="{9D8B030D-6E8A-4147-A177-3AD203B41FA5}">
                      <a16:colId xmlns:a16="http://schemas.microsoft.com/office/drawing/2014/main" xmlns="" val="867532855"/>
                    </a:ext>
                  </a:extLst>
                </a:gridCol>
                <a:gridCol w="1943100">
                  <a:extLst>
                    <a:ext uri="{9D8B030D-6E8A-4147-A177-3AD203B41FA5}">
                      <a16:colId xmlns:a16="http://schemas.microsoft.com/office/drawing/2014/main" xmlns="" val="2840641138"/>
                    </a:ext>
                  </a:extLst>
                </a:gridCol>
                <a:gridCol w="1943100">
                  <a:extLst>
                    <a:ext uri="{9D8B030D-6E8A-4147-A177-3AD203B41FA5}">
                      <a16:colId xmlns:a16="http://schemas.microsoft.com/office/drawing/2014/main" xmlns="" val="1905208839"/>
                    </a:ext>
                  </a:extLst>
                </a:gridCol>
              </a:tblGrid>
              <a:tr h="271300">
                <a:tc rowSpan="2">
                  <a:txBody>
                    <a:bodyPr/>
                    <a:lstStyle/>
                    <a:p>
                      <a:pPr algn="ctr">
                        <a:lnSpc>
                          <a:spcPct val="115000"/>
                        </a:lnSpc>
                        <a:spcAft>
                          <a:spcPts val="1000"/>
                        </a:spcAft>
                      </a:pPr>
                      <a:r>
                        <a:rPr lang="en-US" sz="1600" dirty="0">
                          <a:effectLst/>
                        </a:rPr>
                        <a:t>Sex</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15000"/>
                        </a:lnSpc>
                        <a:spcAft>
                          <a:spcPts val="1000"/>
                        </a:spcAft>
                      </a:pPr>
                      <a:r>
                        <a:rPr lang="en-US" sz="1600" dirty="0">
                          <a:effectLst/>
                        </a:rPr>
                        <a:t>Population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15000"/>
                        </a:lnSpc>
                        <a:spcAft>
                          <a:spcPts val="1000"/>
                        </a:spcAft>
                      </a:pPr>
                      <a:r>
                        <a:rPr lang="en-US" sz="1600">
                          <a:effectLst/>
                        </a:rPr>
                        <a:t>Marital status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IN"/>
                    </a:p>
                  </a:txBody>
                  <a:tcPr/>
                </a:tc>
                <a:tc gridSpan="2">
                  <a:txBody>
                    <a:bodyPr/>
                    <a:lstStyle/>
                    <a:p>
                      <a:pPr algn="ctr">
                        <a:lnSpc>
                          <a:spcPct val="115000"/>
                        </a:lnSpc>
                        <a:spcAft>
                          <a:spcPts val="1000"/>
                        </a:spcAft>
                      </a:pPr>
                      <a:r>
                        <a:rPr lang="en-US" sz="1600">
                          <a:effectLst/>
                        </a:rPr>
                        <a:t>Age of marriage</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IN"/>
                    </a:p>
                  </a:txBody>
                  <a:tcPr/>
                </a:tc>
                <a:extLst>
                  <a:ext uri="{0D108BD9-81ED-4DB2-BD59-A6C34878D82A}">
                    <a16:rowId xmlns:a16="http://schemas.microsoft.com/office/drawing/2014/main" xmlns="" val="1616102603"/>
                  </a:ext>
                </a:extLst>
              </a:tr>
              <a:tr h="271300">
                <a:tc vMerge="1">
                  <a:txBody>
                    <a:bodyPr/>
                    <a:lstStyle/>
                    <a:p>
                      <a:endParaRPr lang="en-IN"/>
                    </a:p>
                  </a:txBody>
                  <a:tcPr/>
                </a:tc>
                <a:tc vMerge="1">
                  <a:txBody>
                    <a:bodyPr/>
                    <a:lstStyle/>
                    <a:p>
                      <a:endParaRPr lang="en-IN"/>
                    </a:p>
                  </a:txBody>
                  <a:tcPr/>
                </a:tc>
                <a:tc>
                  <a:txBody>
                    <a:bodyPr/>
                    <a:lstStyle/>
                    <a:p>
                      <a:pPr algn="ctr">
                        <a:lnSpc>
                          <a:spcPct val="115000"/>
                        </a:lnSpc>
                        <a:spcAft>
                          <a:spcPts val="1000"/>
                        </a:spcAft>
                      </a:pPr>
                      <a:r>
                        <a:rPr lang="en-US" sz="1600" dirty="0">
                          <a:effectLst/>
                        </a:rPr>
                        <a:t>Married</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Unmarried</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proper</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under</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22113153"/>
                  </a:ext>
                </a:extLst>
              </a:tr>
              <a:tr h="293734">
                <a:tc>
                  <a:txBody>
                    <a:bodyPr/>
                    <a:lstStyle/>
                    <a:p>
                      <a:pPr algn="ctr">
                        <a:lnSpc>
                          <a:spcPct val="115000"/>
                        </a:lnSpc>
                        <a:spcAft>
                          <a:spcPts val="1000"/>
                        </a:spcAft>
                      </a:pPr>
                      <a:r>
                        <a:rPr lang="en-US" sz="1600">
                          <a:effectLst/>
                        </a:rPr>
                        <a:t>Male</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55.95%</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32.73%</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23.21%</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26.78%</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05.95%</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51421121"/>
                  </a:ext>
                </a:extLst>
              </a:tr>
              <a:tr h="293734">
                <a:tc>
                  <a:txBody>
                    <a:bodyPr/>
                    <a:lstStyle/>
                    <a:p>
                      <a:pPr algn="ctr">
                        <a:lnSpc>
                          <a:spcPct val="115000"/>
                        </a:lnSpc>
                        <a:spcAft>
                          <a:spcPts val="1000"/>
                        </a:spcAft>
                      </a:pPr>
                      <a:r>
                        <a:rPr lang="en-US" sz="1600">
                          <a:effectLst/>
                        </a:rPr>
                        <a:t>Female</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45.05%</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30.96.%</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13.10%</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13.10%</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17.86%</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871694860"/>
                  </a:ext>
                </a:extLst>
              </a:tr>
            </a:tbl>
          </a:graphicData>
        </a:graphic>
      </p:graphicFrame>
    </p:spTree>
    <p:extLst>
      <p:ext uri="{BB962C8B-B14F-4D97-AF65-F5344CB8AC3E}">
        <p14:creationId xmlns:p14="http://schemas.microsoft.com/office/powerpoint/2010/main" xmlns="" val="154592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C37A5B-2D6A-43B6-9DC0-B6952734E793}"/>
              </a:ext>
            </a:extLst>
          </p:cNvPr>
          <p:cNvSpPr>
            <a:spLocks noGrp="1"/>
          </p:cNvSpPr>
          <p:nvPr>
            <p:ph type="title"/>
          </p:nvPr>
        </p:nvSpPr>
        <p:spPr>
          <a:xfrm>
            <a:off x="792589" y="0"/>
            <a:ext cx="10364451" cy="582321"/>
          </a:xfrm>
        </p:spPr>
        <p:txBody>
          <a:bodyPr>
            <a:normAutofit/>
          </a:bodyPr>
          <a:lstStyle/>
          <a:p>
            <a:r>
              <a:rPr lang="en-US" sz="2800" b="1" dirty="0">
                <a:solidFill>
                  <a:srgbClr val="002060"/>
                </a:solidFill>
                <a:effectLst/>
                <a:latin typeface="Times New Roman" panose="02020603050405020304" pitchFamily="18" charset="0"/>
                <a:ea typeface="Calibri" panose="020F0502020204030204" pitchFamily="34" charset="0"/>
              </a:rPr>
              <a:t>RESIDENTIAL STRUCTURE</a:t>
            </a:r>
            <a:endParaRPr lang="en-IN" sz="4800" dirty="0">
              <a:solidFill>
                <a:srgbClr val="002060"/>
              </a:solidFill>
            </a:endParaRPr>
          </a:p>
        </p:txBody>
      </p:sp>
      <p:graphicFrame>
        <p:nvGraphicFramePr>
          <p:cNvPr id="4" name="Content Placeholder 3">
            <a:extLst>
              <a:ext uri="{FF2B5EF4-FFF2-40B4-BE49-F238E27FC236}">
                <a16:creationId xmlns:a16="http://schemas.microsoft.com/office/drawing/2014/main" xmlns="" id="{7A5A8678-5338-9330-6E48-A53CC737628A}"/>
              </a:ext>
            </a:extLst>
          </p:cNvPr>
          <p:cNvGraphicFramePr>
            <a:graphicFrameLocks noGrp="1"/>
          </p:cNvGraphicFramePr>
          <p:nvPr>
            <p:ph sz="quarter" idx="13"/>
            <p:extLst>
              <p:ext uri="{D42A27DB-BD31-4B8C-83A1-F6EECF244321}">
                <p14:modId xmlns:p14="http://schemas.microsoft.com/office/powerpoint/2010/main" xmlns="" val="1658733181"/>
              </p:ext>
            </p:extLst>
          </p:nvPr>
        </p:nvGraphicFramePr>
        <p:xfrm>
          <a:off x="792589" y="714433"/>
          <a:ext cx="10363200" cy="38796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a:extLst>
              <a:ext uri="{FF2B5EF4-FFF2-40B4-BE49-F238E27FC236}">
                <a16:creationId xmlns:a16="http://schemas.microsoft.com/office/drawing/2014/main" xmlns="" id="{D5392CEB-9114-80AE-006D-88F21EFA070A}"/>
              </a:ext>
            </a:extLst>
          </p:cNvPr>
          <p:cNvGraphicFramePr>
            <a:graphicFrameLocks noGrp="1"/>
          </p:cNvGraphicFramePr>
          <p:nvPr>
            <p:extLst>
              <p:ext uri="{D42A27DB-BD31-4B8C-83A1-F6EECF244321}">
                <p14:modId xmlns:p14="http://schemas.microsoft.com/office/powerpoint/2010/main" xmlns="" val="1965680661"/>
              </p:ext>
            </p:extLst>
          </p:nvPr>
        </p:nvGraphicFramePr>
        <p:xfrm>
          <a:off x="1729648" y="4726236"/>
          <a:ext cx="8449937" cy="1972019"/>
        </p:xfrm>
        <a:graphic>
          <a:graphicData uri="http://schemas.openxmlformats.org/drawingml/2006/table">
            <a:tbl>
              <a:tblPr firstRow="1" firstCol="1" bandRow="1">
                <a:tableStyleId>{16D9F66E-5EB9-4882-86FB-DCBF35E3C3E4}</a:tableStyleId>
              </a:tblPr>
              <a:tblGrid>
                <a:gridCol w="1360852">
                  <a:extLst>
                    <a:ext uri="{9D8B030D-6E8A-4147-A177-3AD203B41FA5}">
                      <a16:colId xmlns:a16="http://schemas.microsoft.com/office/drawing/2014/main" xmlns="" val="711480983"/>
                    </a:ext>
                  </a:extLst>
                </a:gridCol>
                <a:gridCol w="1898862">
                  <a:extLst>
                    <a:ext uri="{9D8B030D-6E8A-4147-A177-3AD203B41FA5}">
                      <a16:colId xmlns:a16="http://schemas.microsoft.com/office/drawing/2014/main" xmlns="" val="776241973"/>
                    </a:ext>
                  </a:extLst>
                </a:gridCol>
                <a:gridCol w="1898862">
                  <a:extLst>
                    <a:ext uri="{9D8B030D-6E8A-4147-A177-3AD203B41FA5}">
                      <a16:colId xmlns:a16="http://schemas.microsoft.com/office/drawing/2014/main" xmlns="" val="1135770200"/>
                    </a:ext>
                  </a:extLst>
                </a:gridCol>
                <a:gridCol w="1740624">
                  <a:extLst>
                    <a:ext uri="{9D8B030D-6E8A-4147-A177-3AD203B41FA5}">
                      <a16:colId xmlns:a16="http://schemas.microsoft.com/office/drawing/2014/main" xmlns="" val="679451075"/>
                    </a:ext>
                  </a:extLst>
                </a:gridCol>
                <a:gridCol w="1550737">
                  <a:extLst>
                    <a:ext uri="{9D8B030D-6E8A-4147-A177-3AD203B41FA5}">
                      <a16:colId xmlns:a16="http://schemas.microsoft.com/office/drawing/2014/main" xmlns="" val="3267633994"/>
                    </a:ext>
                  </a:extLst>
                </a:gridCol>
              </a:tblGrid>
              <a:tr h="765325">
                <a:tc>
                  <a:txBody>
                    <a:bodyPr/>
                    <a:lstStyle/>
                    <a:p>
                      <a:pPr algn="ctr">
                        <a:lnSpc>
                          <a:spcPct val="115000"/>
                        </a:lnSpc>
                        <a:spcAft>
                          <a:spcPts val="1000"/>
                        </a:spcAft>
                      </a:pPr>
                      <a:r>
                        <a:rPr lang="en-US" sz="1800" dirty="0">
                          <a:effectLst/>
                        </a:rPr>
                        <a:t>SL.No.</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dirty="0">
                          <a:effectLst/>
                        </a:rPr>
                        <a:t>Type of residence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dirty="0">
                          <a:effectLst/>
                        </a:rPr>
                        <a:t>Total specimen no.</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rPr>
                        <a:t>Percentage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rPr>
                        <a:t>Total</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94862306"/>
                  </a:ext>
                </a:extLst>
              </a:tr>
              <a:tr h="603347">
                <a:tc>
                  <a:txBody>
                    <a:bodyPr/>
                    <a:lstStyle/>
                    <a:p>
                      <a:pPr algn="ctr">
                        <a:lnSpc>
                          <a:spcPct val="115000"/>
                        </a:lnSpc>
                        <a:spcAft>
                          <a:spcPts val="1000"/>
                        </a:spcAft>
                      </a:pPr>
                      <a:r>
                        <a:rPr lang="en-US" sz="1800">
                          <a:effectLst/>
                        </a:rPr>
                        <a:t>1</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rPr>
                        <a:t>Original</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dirty="0">
                          <a:effectLst/>
                        </a:rPr>
                        <a:t>37</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dirty="0">
                          <a:effectLst/>
                        </a:rPr>
                        <a:t>100%</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15000"/>
                        </a:lnSpc>
                        <a:spcAft>
                          <a:spcPts val="1000"/>
                        </a:spcAft>
                      </a:pPr>
                      <a:r>
                        <a:rPr lang="en-US" sz="1800" dirty="0">
                          <a:effectLst/>
                        </a:rPr>
                        <a:t>100%</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38897714"/>
                  </a:ext>
                </a:extLst>
              </a:tr>
              <a:tr h="603347">
                <a:tc>
                  <a:txBody>
                    <a:bodyPr/>
                    <a:lstStyle/>
                    <a:p>
                      <a:pPr algn="ctr">
                        <a:lnSpc>
                          <a:spcPct val="115000"/>
                        </a:lnSpc>
                        <a:spcAft>
                          <a:spcPts val="1000"/>
                        </a:spcAft>
                      </a:pPr>
                      <a:r>
                        <a:rPr lang="en-US" sz="1800">
                          <a:effectLst/>
                        </a:rPr>
                        <a:t>2</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rPr>
                        <a:t>migrated</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rPr>
                        <a:t>00</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dirty="0">
                          <a:effectLst/>
                        </a:rPr>
                        <a:t>00.00%</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IN"/>
                    </a:p>
                  </a:txBody>
                  <a:tcPr/>
                </a:tc>
                <a:extLst>
                  <a:ext uri="{0D108BD9-81ED-4DB2-BD59-A6C34878D82A}">
                    <a16:rowId xmlns:a16="http://schemas.microsoft.com/office/drawing/2014/main" xmlns="" val="2478253337"/>
                  </a:ext>
                </a:extLst>
              </a:tr>
            </a:tbl>
          </a:graphicData>
        </a:graphic>
      </p:graphicFrame>
    </p:spTree>
    <p:extLst>
      <p:ext uri="{BB962C8B-B14F-4D97-AF65-F5344CB8AC3E}">
        <p14:creationId xmlns:p14="http://schemas.microsoft.com/office/powerpoint/2010/main" xmlns="" val="3890643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446F2B05-D14A-46C1-B94D-81BAFA34CA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Marker">
            <a:extLst>
              <a:ext uri="{FF2B5EF4-FFF2-40B4-BE49-F238E27FC236}">
                <a16:creationId xmlns:a16="http://schemas.microsoft.com/office/drawing/2014/main" xmlns="" id="{02016F7E-C168-9B84-F4F7-51E249C33F43}"/>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9069394" y="1591402"/>
            <a:ext cx="3840815" cy="3840815"/>
          </a:xfrm>
          <a:prstGeom prst="rect">
            <a:avLst/>
          </a:prstGeom>
        </p:spPr>
      </p:pic>
      <p:pic>
        <p:nvPicPr>
          <p:cNvPr id="12" name="Picture 11">
            <a:extLst>
              <a:ext uri="{FF2B5EF4-FFF2-40B4-BE49-F238E27FC236}">
                <a16:creationId xmlns:a16="http://schemas.microsoft.com/office/drawing/2014/main" xmlns="" id="{DC21F734-A85A-4FEA-8CB8-6C72B8195C3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xmlns="" id="{71349FC3-3108-2F81-A516-48F87B44AB62}"/>
              </a:ext>
            </a:extLst>
          </p:cNvPr>
          <p:cNvSpPr>
            <a:spLocks noGrp="1"/>
          </p:cNvSpPr>
          <p:nvPr>
            <p:ph sz="quarter" idx="13"/>
          </p:nvPr>
        </p:nvSpPr>
        <p:spPr>
          <a:xfrm>
            <a:off x="574562" y="1193181"/>
            <a:ext cx="9461536" cy="5887844"/>
          </a:xfrm>
        </p:spPr>
        <p:txBody>
          <a:bodyPr>
            <a:normAutofit/>
          </a:bodyPr>
          <a:lstStyle/>
          <a:p>
            <a:pPr marL="0" indent="0">
              <a:lnSpc>
                <a:spcPct val="110000"/>
              </a:lnSpc>
              <a:spcAft>
                <a:spcPts val="1000"/>
              </a:spcAft>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We select our study area Safarchata village under Khejuri-II Block which is near about 38 km from our college.</a:t>
            </a:r>
          </a:p>
          <a:p>
            <a:pPr marL="0" indent="0">
              <a:lnSpc>
                <a:spcPct val="110000"/>
              </a:lnSpc>
              <a:spcAft>
                <a:spcPts val="1000"/>
              </a:spcAft>
              <a:buNone/>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Safarchata village being situated a coastal region becomes strategically important from environmental as well as social and economic point of view.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0000"/>
              </a:lnSpc>
              <a:spcAft>
                <a:spcPts val="1000"/>
              </a:spcAft>
              <a:buNone/>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Our study area are selected from this point of view-</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0000"/>
              </a:lnSpc>
              <a:buFont typeface="+mj-lt"/>
              <a:buAutoNum type="arabicPeriod"/>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The area, though a rural village, but is much exposed to the new changing lifestyle.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0000"/>
              </a:lnSpc>
              <a:buFont typeface="+mj-lt"/>
              <a:buAutoNum type="arabicPeriod"/>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The region has a considerable growth of fishery that affects the social and economic status of the villages.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0000"/>
              </a:lnSpc>
              <a:buFont typeface="+mj-lt"/>
              <a:buAutoNum type="arabicPeriod"/>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The region also portrays a huge effect of physical environment on the economic life of the people.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0000"/>
              </a:lnSpc>
              <a:buFont typeface="+mj-lt"/>
              <a:buAutoNum type="arabicPeriod"/>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The region has both agricultural patterns of occupation and fishery which makes the region an interesting study not only in spatial context, but also in temporal context.</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0000"/>
              </a:lnSpc>
              <a:buFont typeface="+mj-lt"/>
              <a:buAutoNum type="arabicPeriod"/>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The economy of the region thus has changed considerably which makes it an important and interesting study area.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0000"/>
              </a:lnSpc>
              <a:spcAft>
                <a:spcPts val="1000"/>
              </a:spcAft>
              <a:buFont typeface="+mj-lt"/>
              <a:buAutoNum type="arabicPeriod"/>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In present the area effect by different coastal hazard, therefore people are faced huge problem of their lifestyle. We want to know what type of problem faced by people as well as coastal environment.</a:t>
            </a:r>
            <a:endParaRPr lang="en-IN" sz="1400" dirty="0"/>
          </a:p>
        </p:txBody>
      </p:sp>
      <p:sp>
        <p:nvSpPr>
          <p:cNvPr id="2" name="Title 1">
            <a:extLst>
              <a:ext uri="{FF2B5EF4-FFF2-40B4-BE49-F238E27FC236}">
                <a16:creationId xmlns:a16="http://schemas.microsoft.com/office/drawing/2014/main" xmlns="" id="{0C53448F-DED2-107B-67E8-0A4ABA6E2EBC}"/>
              </a:ext>
            </a:extLst>
          </p:cNvPr>
          <p:cNvSpPr>
            <a:spLocks noGrp="1"/>
          </p:cNvSpPr>
          <p:nvPr>
            <p:ph type="title"/>
          </p:nvPr>
        </p:nvSpPr>
        <p:spPr>
          <a:xfrm>
            <a:off x="953704" y="97197"/>
            <a:ext cx="5855416" cy="1596177"/>
          </a:xfrm>
        </p:spPr>
        <p:txBody>
          <a:bodyPr>
            <a:normAutofit/>
          </a:bodyPr>
          <a:lstStyle/>
          <a:p>
            <a:r>
              <a:rPr lang="en-US" b="1" dirty="0">
                <a:effectLst/>
                <a:latin typeface="Times New Roman" panose="02020603050405020304" pitchFamily="18" charset="0"/>
                <a:ea typeface="Calibri" panose="020F0502020204030204" pitchFamily="34" charset="0"/>
                <a:cs typeface="Times New Roman" panose="02020603050405020304" pitchFamily="18" charset="0"/>
              </a:rPr>
              <a:t>SELECTION OF THE STUDY AREA</a:t>
            </a:r>
            <a:r>
              <a:rPr lang="en-IN" dirty="0">
                <a:effectLst/>
                <a:latin typeface="Calibri" panose="020F0502020204030204" pitchFamily="34" charset="0"/>
                <a:ea typeface="Calibri" panose="020F0502020204030204" pitchFamily="34" charset="0"/>
                <a:cs typeface="Times New Roman" panose="02020603050405020304" pitchFamily="18" charset="0"/>
              </a:rPr>
              <a:t/>
            </a:r>
            <a:br>
              <a:rPr lang="en-IN"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Tree>
    <p:extLst>
      <p:ext uri="{BB962C8B-B14F-4D97-AF65-F5344CB8AC3E}">
        <p14:creationId xmlns:p14="http://schemas.microsoft.com/office/powerpoint/2010/main" xmlns="" val="1209241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A36E66-F703-EEB6-1B69-A177874A8F3E}"/>
              </a:ext>
            </a:extLst>
          </p:cNvPr>
          <p:cNvSpPr>
            <a:spLocks noGrp="1"/>
          </p:cNvSpPr>
          <p:nvPr>
            <p:ph type="title"/>
          </p:nvPr>
        </p:nvSpPr>
        <p:spPr>
          <a:xfrm>
            <a:off x="913774" y="0"/>
            <a:ext cx="10364451" cy="780625"/>
          </a:xfrm>
        </p:spPr>
        <p:txBody>
          <a:bodyPr>
            <a:normAutofit/>
          </a:bodyPr>
          <a:lstStyle/>
          <a:p>
            <a:r>
              <a:rPr lang="en-US" sz="3200" b="1" dirty="0">
                <a:solidFill>
                  <a:srgbClr val="002060"/>
                </a:solidFill>
                <a:effectLst/>
                <a:latin typeface="Times New Roman" panose="02020603050405020304" pitchFamily="18" charset="0"/>
                <a:ea typeface="Calibri" panose="020F0502020204030204" pitchFamily="34" charset="0"/>
              </a:rPr>
              <a:t>FAMILY TYPE</a:t>
            </a:r>
            <a:endParaRPr lang="en-IN" sz="5400" dirty="0"/>
          </a:p>
        </p:txBody>
      </p:sp>
      <p:graphicFrame>
        <p:nvGraphicFramePr>
          <p:cNvPr id="4" name="Content Placeholder 3">
            <a:extLst>
              <a:ext uri="{FF2B5EF4-FFF2-40B4-BE49-F238E27FC236}">
                <a16:creationId xmlns:a16="http://schemas.microsoft.com/office/drawing/2014/main" xmlns="" id="{0B1A2352-F7E5-1408-01D0-B476800AB839}"/>
              </a:ext>
            </a:extLst>
          </p:cNvPr>
          <p:cNvGraphicFramePr>
            <a:graphicFrameLocks noGrp="1"/>
          </p:cNvGraphicFramePr>
          <p:nvPr>
            <p:ph sz="quarter" idx="13"/>
            <p:extLst>
              <p:ext uri="{D42A27DB-BD31-4B8C-83A1-F6EECF244321}">
                <p14:modId xmlns:p14="http://schemas.microsoft.com/office/powerpoint/2010/main" xmlns="" val="1900282184"/>
              </p:ext>
            </p:extLst>
          </p:nvPr>
        </p:nvGraphicFramePr>
        <p:xfrm>
          <a:off x="913774" y="912737"/>
          <a:ext cx="10364450" cy="41990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a:extLst>
              <a:ext uri="{FF2B5EF4-FFF2-40B4-BE49-F238E27FC236}">
                <a16:creationId xmlns:a16="http://schemas.microsoft.com/office/drawing/2014/main" xmlns="" id="{07066D55-CCE3-1318-069B-026F75022D59}"/>
              </a:ext>
            </a:extLst>
          </p:cNvPr>
          <p:cNvGraphicFramePr>
            <a:graphicFrameLocks noGrp="1"/>
          </p:cNvGraphicFramePr>
          <p:nvPr>
            <p:extLst>
              <p:ext uri="{D42A27DB-BD31-4B8C-83A1-F6EECF244321}">
                <p14:modId xmlns:p14="http://schemas.microsoft.com/office/powerpoint/2010/main" xmlns="" val="2718424960"/>
              </p:ext>
            </p:extLst>
          </p:nvPr>
        </p:nvGraphicFramePr>
        <p:xfrm>
          <a:off x="1663547" y="5221996"/>
          <a:ext cx="8901629" cy="1636003"/>
        </p:xfrm>
        <a:graphic>
          <a:graphicData uri="http://schemas.openxmlformats.org/drawingml/2006/table">
            <a:tbl>
              <a:tblPr firstRow="1" firstCol="1" bandRow="1">
                <a:tableStyleId>{5C22544A-7EE6-4342-B048-85BDC9FD1C3A}</a:tableStyleId>
              </a:tblPr>
              <a:tblGrid>
                <a:gridCol w="1959991">
                  <a:extLst>
                    <a:ext uri="{9D8B030D-6E8A-4147-A177-3AD203B41FA5}">
                      <a16:colId xmlns:a16="http://schemas.microsoft.com/office/drawing/2014/main" xmlns="" val="873299972"/>
                    </a:ext>
                  </a:extLst>
                </a:gridCol>
                <a:gridCol w="2531656">
                  <a:extLst>
                    <a:ext uri="{9D8B030D-6E8A-4147-A177-3AD203B41FA5}">
                      <a16:colId xmlns:a16="http://schemas.microsoft.com/office/drawing/2014/main" xmlns="" val="1391252712"/>
                    </a:ext>
                  </a:extLst>
                </a:gridCol>
                <a:gridCol w="1551660">
                  <a:extLst>
                    <a:ext uri="{9D8B030D-6E8A-4147-A177-3AD203B41FA5}">
                      <a16:colId xmlns:a16="http://schemas.microsoft.com/office/drawing/2014/main" xmlns="" val="3635935805"/>
                    </a:ext>
                  </a:extLst>
                </a:gridCol>
                <a:gridCol w="1878325">
                  <a:extLst>
                    <a:ext uri="{9D8B030D-6E8A-4147-A177-3AD203B41FA5}">
                      <a16:colId xmlns:a16="http://schemas.microsoft.com/office/drawing/2014/main" xmlns="" val="989944677"/>
                    </a:ext>
                  </a:extLst>
                </a:gridCol>
                <a:gridCol w="979997">
                  <a:extLst>
                    <a:ext uri="{9D8B030D-6E8A-4147-A177-3AD203B41FA5}">
                      <a16:colId xmlns:a16="http://schemas.microsoft.com/office/drawing/2014/main" xmlns="" val="4008943250"/>
                    </a:ext>
                  </a:extLst>
                </a:gridCol>
              </a:tblGrid>
              <a:tr h="417720">
                <a:tc>
                  <a:txBody>
                    <a:bodyPr/>
                    <a:lstStyle/>
                    <a:p>
                      <a:pPr algn="ctr">
                        <a:lnSpc>
                          <a:spcPct val="115000"/>
                        </a:lnSpc>
                        <a:spcAft>
                          <a:spcPts val="1000"/>
                        </a:spcAft>
                      </a:pPr>
                      <a:r>
                        <a:rPr lang="en-US" sz="1600" dirty="0">
                          <a:solidFill>
                            <a:sysClr val="windowText" lastClr="000000"/>
                          </a:solidFill>
                          <a:effectLst/>
                        </a:rPr>
                        <a:t>SL.No</a:t>
                      </a:r>
                      <a:endParaRPr lang="en-IN" sz="14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solidFill>
                            <a:sysClr val="windowText" lastClr="000000"/>
                          </a:solidFill>
                          <a:effectLst/>
                        </a:rPr>
                        <a:t>type of family</a:t>
                      </a:r>
                      <a:endParaRPr lang="en-IN" sz="14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solidFill>
                            <a:sysClr val="windowText" lastClr="000000"/>
                          </a:solidFill>
                          <a:effectLst/>
                        </a:rPr>
                        <a:t>specimen no</a:t>
                      </a:r>
                      <a:endParaRPr lang="en-IN" sz="14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solidFill>
                            <a:sysClr val="windowText" lastClr="000000"/>
                          </a:solidFill>
                          <a:effectLst/>
                        </a:rPr>
                        <a:t>Percentage (%)</a:t>
                      </a:r>
                      <a:endParaRPr lang="en-IN" sz="14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solidFill>
                            <a:sysClr val="windowText" lastClr="000000"/>
                          </a:solidFill>
                          <a:effectLst/>
                        </a:rPr>
                        <a:t>Total</a:t>
                      </a:r>
                      <a:endParaRPr lang="en-IN" sz="14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95150764"/>
                  </a:ext>
                </a:extLst>
              </a:tr>
              <a:tr h="382843">
                <a:tc>
                  <a:txBody>
                    <a:bodyPr/>
                    <a:lstStyle/>
                    <a:p>
                      <a:pPr algn="ctr">
                        <a:lnSpc>
                          <a:spcPct val="115000"/>
                        </a:lnSpc>
                        <a:spcAft>
                          <a:spcPts val="1000"/>
                        </a:spcAft>
                      </a:pPr>
                      <a:r>
                        <a:rPr lang="en-US" sz="1400" dirty="0">
                          <a:solidFill>
                            <a:sysClr val="windowText" lastClr="000000"/>
                          </a:solidFill>
                          <a:effectLst/>
                        </a:rPr>
                        <a:t>1</a:t>
                      </a:r>
                      <a:endParaRPr lang="en-IN" sz="14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Nuclear</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24</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64.90%</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3">
                  <a:txBody>
                    <a:bodyPr/>
                    <a:lstStyle/>
                    <a:p>
                      <a:pPr algn="ctr">
                        <a:lnSpc>
                          <a:spcPct val="115000"/>
                        </a:lnSpc>
                        <a:spcAft>
                          <a:spcPts val="1000"/>
                        </a:spcAft>
                      </a:pPr>
                      <a:r>
                        <a:rPr lang="en-US" sz="1600">
                          <a:effectLst/>
                        </a:rPr>
                        <a:t>100%</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81626154"/>
                  </a:ext>
                </a:extLst>
              </a:tr>
              <a:tr h="417720">
                <a:tc>
                  <a:txBody>
                    <a:bodyPr/>
                    <a:lstStyle/>
                    <a:p>
                      <a:pPr algn="ctr">
                        <a:lnSpc>
                          <a:spcPct val="115000"/>
                        </a:lnSpc>
                        <a:spcAft>
                          <a:spcPts val="1000"/>
                        </a:spcAft>
                      </a:pPr>
                      <a:r>
                        <a:rPr lang="en-US" sz="1400">
                          <a:solidFill>
                            <a:sysClr val="windowText" lastClr="000000"/>
                          </a:solidFill>
                          <a:effectLst/>
                        </a:rPr>
                        <a:t>2</a:t>
                      </a:r>
                      <a:endParaRPr lang="en-IN" sz="1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Joint</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12</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32.40%</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IN"/>
                    </a:p>
                  </a:txBody>
                  <a:tcPr/>
                </a:tc>
                <a:extLst>
                  <a:ext uri="{0D108BD9-81ED-4DB2-BD59-A6C34878D82A}">
                    <a16:rowId xmlns:a16="http://schemas.microsoft.com/office/drawing/2014/main" xmlns="" val="3882780837"/>
                  </a:ext>
                </a:extLst>
              </a:tr>
              <a:tr h="417720">
                <a:tc>
                  <a:txBody>
                    <a:bodyPr/>
                    <a:lstStyle/>
                    <a:p>
                      <a:pPr algn="ctr">
                        <a:lnSpc>
                          <a:spcPct val="115000"/>
                        </a:lnSpc>
                        <a:spcAft>
                          <a:spcPts val="1000"/>
                        </a:spcAft>
                      </a:pPr>
                      <a:r>
                        <a:rPr lang="en-US" sz="1400" dirty="0">
                          <a:solidFill>
                            <a:sysClr val="windowText" lastClr="000000"/>
                          </a:solidFill>
                          <a:effectLst/>
                        </a:rPr>
                        <a:t>3</a:t>
                      </a:r>
                      <a:endParaRPr lang="en-IN" sz="14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a:effectLst/>
                        </a:rPr>
                        <a:t>others</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1</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02.70%</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IN"/>
                    </a:p>
                  </a:txBody>
                  <a:tcPr/>
                </a:tc>
                <a:extLst>
                  <a:ext uri="{0D108BD9-81ED-4DB2-BD59-A6C34878D82A}">
                    <a16:rowId xmlns:a16="http://schemas.microsoft.com/office/drawing/2014/main" xmlns="" val="453291891"/>
                  </a:ext>
                </a:extLst>
              </a:tr>
            </a:tbl>
          </a:graphicData>
        </a:graphic>
      </p:graphicFrame>
    </p:spTree>
    <p:extLst>
      <p:ext uri="{BB962C8B-B14F-4D97-AF65-F5344CB8AC3E}">
        <p14:creationId xmlns:p14="http://schemas.microsoft.com/office/powerpoint/2010/main" xmlns="" val="3223867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E2B08B-8D5D-14B7-D802-7228B4BB0649}"/>
              </a:ext>
            </a:extLst>
          </p:cNvPr>
          <p:cNvSpPr>
            <a:spLocks noGrp="1"/>
          </p:cNvSpPr>
          <p:nvPr>
            <p:ph type="title"/>
          </p:nvPr>
        </p:nvSpPr>
        <p:spPr>
          <a:xfrm>
            <a:off x="913774" y="0"/>
            <a:ext cx="10364451" cy="560288"/>
          </a:xfrm>
        </p:spPr>
        <p:txBody>
          <a:bodyPr>
            <a:normAutofit/>
          </a:bodyPr>
          <a:lstStyle/>
          <a:p>
            <a:r>
              <a:rPr lang="en-US" sz="2800" b="1" dirty="0">
                <a:solidFill>
                  <a:srgbClr val="002060"/>
                </a:solidFill>
                <a:effectLst/>
                <a:latin typeface="Times New Roman" panose="02020603050405020304" pitchFamily="18" charset="0"/>
                <a:ea typeface="Calibri" panose="020F0502020204030204" pitchFamily="34" charset="0"/>
              </a:rPr>
              <a:t>RELIGION STRUCTURE</a:t>
            </a:r>
            <a:endParaRPr lang="en-IN" sz="2800" dirty="0"/>
          </a:p>
        </p:txBody>
      </p:sp>
      <p:graphicFrame>
        <p:nvGraphicFramePr>
          <p:cNvPr id="4" name="Content Placeholder 3">
            <a:extLst>
              <a:ext uri="{FF2B5EF4-FFF2-40B4-BE49-F238E27FC236}">
                <a16:creationId xmlns:a16="http://schemas.microsoft.com/office/drawing/2014/main" xmlns="" id="{FF9081C3-0D3D-DD5E-B36A-36149145BA47}"/>
              </a:ext>
            </a:extLst>
          </p:cNvPr>
          <p:cNvGraphicFramePr>
            <a:graphicFrameLocks noGrp="1"/>
          </p:cNvGraphicFramePr>
          <p:nvPr>
            <p:ph sz="quarter" idx="13"/>
            <p:extLst>
              <p:ext uri="{D42A27DB-BD31-4B8C-83A1-F6EECF244321}">
                <p14:modId xmlns:p14="http://schemas.microsoft.com/office/powerpoint/2010/main" xmlns="" val="3794515604"/>
              </p:ext>
            </p:extLst>
          </p:nvPr>
        </p:nvGraphicFramePr>
        <p:xfrm>
          <a:off x="915025" y="692400"/>
          <a:ext cx="10363200" cy="44745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a:extLst>
              <a:ext uri="{FF2B5EF4-FFF2-40B4-BE49-F238E27FC236}">
                <a16:creationId xmlns:a16="http://schemas.microsoft.com/office/drawing/2014/main" xmlns="" id="{B02526D7-ED1C-1B40-1AEA-D44259C6C4AA}"/>
              </a:ext>
            </a:extLst>
          </p:cNvPr>
          <p:cNvGraphicFramePr>
            <a:graphicFrameLocks noGrp="1"/>
          </p:cNvGraphicFramePr>
          <p:nvPr>
            <p:extLst>
              <p:ext uri="{D42A27DB-BD31-4B8C-83A1-F6EECF244321}">
                <p14:modId xmlns:p14="http://schemas.microsoft.com/office/powerpoint/2010/main" xmlns="" val="627030329"/>
              </p:ext>
            </p:extLst>
          </p:nvPr>
        </p:nvGraphicFramePr>
        <p:xfrm>
          <a:off x="1740664" y="5299024"/>
          <a:ext cx="8769427" cy="1452428"/>
        </p:xfrm>
        <a:graphic>
          <a:graphicData uri="http://schemas.openxmlformats.org/drawingml/2006/table">
            <a:tbl>
              <a:tblPr firstRow="1" firstCol="1" bandRow="1">
                <a:tableStyleId>{073A0DAA-6AF3-43AB-8588-CEC1D06C72B9}</a:tableStyleId>
              </a:tblPr>
              <a:tblGrid>
                <a:gridCol w="1514719">
                  <a:extLst>
                    <a:ext uri="{9D8B030D-6E8A-4147-A177-3AD203B41FA5}">
                      <a16:colId xmlns:a16="http://schemas.microsoft.com/office/drawing/2014/main" xmlns="" val="81742783"/>
                    </a:ext>
                  </a:extLst>
                </a:gridCol>
                <a:gridCol w="2232216">
                  <a:extLst>
                    <a:ext uri="{9D8B030D-6E8A-4147-A177-3AD203B41FA5}">
                      <a16:colId xmlns:a16="http://schemas.microsoft.com/office/drawing/2014/main" xmlns="" val="3712080771"/>
                    </a:ext>
                  </a:extLst>
                </a:gridCol>
                <a:gridCol w="1753886">
                  <a:extLst>
                    <a:ext uri="{9D8B030D-6E8A-4147-A177-3AD203B41FA5}">
                      <a16:colId xmlns:a16="http://schemas.microsoft.com/office/drawing/2014/main" xmlns="" val="260574173"/>
                    </a:ext>
                  </a:extLst>
                </a:gridCol>
                <a:gridCol w="1913330">
                  <a:extLst>
                    <a:ext uri="{9D8B030D-6E8A-4147-A177-3AD203B41FA5}">
                      <a16:colId xmlns:a16="http://schemas.microsoft.com/office/drawing/2014/main" xmlns="" val="775934371"/>
                    </a:ext>
                  </a:extLst>
                </a:gridCol>
                <a:gridCol w="1355276">
                  <a:extLst>
                    <a:ext uri="{9D8B030D-6E8A-4147-A177-3AD203B41FA5}">
                      <a16:colId xmlns:a16="http://schemas.microsoft.com/office/drawing/2014/main" xmlns="" val="3101962147"/>
                    </a:ext>
                  </a:extLst>
                </a:gridCol>
              </a:tblGrid>
              <a:tr h="363107">
                <a:tc>
                  <a:txBody>
                    <a:bodyPr/>
                    <a:lstStyle/>
                    <a:p>
                      <a:pPr algn="ctr">
                        <a:lnSpc>
                          <a:spcPct val="115000"/>
                        </a:lnSpc>
                        <a:spcAft>
                          <a:spcPts val="1000"/>
                        </a:spcAft>
                      </a:pPr>
                      <a:r>
                        <a:rPr lang="en-US" sz="1600" dirty="0">
                          <a:effectLst/>
                        </a:rPr>
                        <a:t>SL.no</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Type of family</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Specimen no</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Percentage (%)</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Total</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588434174"/>
                  </a:ext>
                </a:extLst>
              </a:tr>
              <a:tr h="363107">
                <a:tc>
                  <a:txBody>
                    <a:bodyPr/>
                    <a:lstStyle/>
                    <a:p>
                      <a:pPr algn="ctr">
                        <a:lnSpc>
                          <a:spcPct val="115000"/>
                        </a:lnSpc>
                        <a:spcAft>
                          <a:spcPts val="1000"/>
                        </a:spcAft>
                      </a:pPr>
                      <a:r>
                        <a:rPr lang="en-US" sz="1600">
                          <a:effectLst/>
                        </a:rPr>
                        <a:t>1</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Hindu</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35</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94.60%</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3">
                  <a:txBody>
                    <a:bodyPr/>
                    <a:lstStyle/>
                    <a:p>
                      <a:pPr algn="ctr">
                        <a:lnSpc>
                          <a:spcPct val="115000"/>
                        </a:lnSpc>
                        <a:spcAft>
                          <a:spcPts val="1000"/>
                        </a:spcAft>
                      </a:pPr>
                      <a:r>
                        <a:rPr lang="en-US" sz="1600">
                          <a:effectLst/>
                        </a:rPr>
                        <a:t>100%</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17811782"/>
                  </a:ext>
                </a:extLst>
              </a:tr>
              <a:tr h="363107">
                <a:tc>
                  <a:txBody>
                    <a:bodyPr/>
                    <a:lstStyle/>
                    <a:p>
                      <a:pPr algn="ctr">
                        <a:lnSpc>
                          <a:spcPct val="115000"/>
                        </a:lnSpc>
                        <a:spcAft>
                          <a:spcPts val="1000"/>
                        </a:spcAft>
                      </a:pPr>
                      <a:r>
                        <a:rPr lang="en-US" sz="1600">
                          <a:effectLst/>
                        </a:rPr>
                        <a:t>2</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Muslim</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2</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05.40%</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IN"/>
                    </a:p>
                  </a:txBody>
                  <a:tcPr/>
                </a:tc>
                <a:extLst>
                  <a:ext uri="{0D108BD9-81ED-4DB2-BD59-A6C34878D82A}">
                    <a16:rowId xmlns:a16="http://schemas.microsoft.com/office/drawing/2014/main" xmlns="" val="4107358259"/>
                  </a:ext>
                </a:extLst>
              </a:tr>
              <a:tr h="363107">
                <a:tc>
                  <a:txBody>
                    <a:bodyPr/>
                    <a:lstStyle/>
                    <a:p>
                      <a:pPr algn="ctr">
                        <a:lnSpc>
                          <a:spcPct val="115000"/>
                        </a:lnSpc>
                        <a:spcAft>
                          <a:spcPts val="1000"/>
                        </a:spcAft>
                      </a:pPr>
                      <a:r>
                        <a:rPr lang="en-US" sz="1600">
                          <a:effectLst/>
                        </a:rPr>
                        <a:t>3</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others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0</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00.00%</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IN"/>
                    </a:p>
                  </a:txBody>
                  <a:tcPr/>
                </a:tc>
                <a:extLst>
                  <a:ext uri="{0D108BD9-81ED-4DB2-BD59-A6C34878D82A}">
                    <a16:rowId xmlns:a16="http://schemas.microsoft.com/office/drawing/2014/main" xmlns="" val="1980649342"/>
                  </a:ext>
                </a:extLst>
              </a:tr>
            </a:tbl>
          </a:graphicData>
        </a:graphic>
      </p:graphicFrame>
    </p:spTree>
    <p:extLst>
      <p:ext uri="{BB962C8B-B14F-4D97-AF65-F5344CB8AC3E}">
        <p14:creationId xmlns:p14="http://schemas.microsoft.com/office/powerpoint/2010/main" xmlns="" val="1856063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8F23FC-3E0B-937D-31F7-0D19ADA4ADEF}"/>
              </a:ext>
            </a:extLst>
          </p:cNvPr>
          <p:cNvSpPr>
            <a:spLocks noGrp="1"/>
          </p:cNvSpPr>
          <p:nvPr>
            <p:ph type="title"/>
          </p:nvPr>
        </p:nvSpPr>
        <p:spPr>
          <a:xfrm>
            <a:off x="913149" y="0"/>
            <a:ext cx="10364451" cy="572877"/>
          </a:xfrm>
        </p:spPr>
        <p:txBody>
          <a:bodyPr>
            <a:normAutofit/>
          </a:bodyPr>
          <a:lstStyle/>
          <a:p>
            <a:r>
              <a:rPr lang="en-US" sz="2800" b="1" dirty="0">
                <a:solidFill>
                  <a:srgbClr val="002060"/>
                </a:solidFill>
                <a:effectLst/>
                <a:latin typeface="Times New Roman" panose="02020603050405020304" pitchFamily="18" charset="0"/>
                <a:ea typeface="Calibri" panose="020F0502020204030204" pitchFamily="34" charset="0"/>
              </a:rPr>
              <a:t>CASTE STRUCTURE</a:t>
            </a:r>
            <a:endParaRPr lang="en-IN" sz="4800" dirty="0"/>
          </a:p>
        </p:txBody>
      </p:sp>
      <p:graphicFrame>
        <p:nvGraphicFramePr>
          <p:cNvPr id="4" name="Content Placeholder 3">
            <a:extLst>
              <a:ext uri="{FF2B5EF4-FFF2-40B4-BE49-F238E27FC236}">
                <a16:creationId xmlns:a16="http://schemas.microsoft.com/office/drawing/2014/main" xmlns="" id="{5037E1D1-8C08-E85A-19D9-B003FDE3FDEE}"/>
              </a:ext>
            </a:extLst>
          </p:cNvPr>
          <p:cNvGraphicFramePr>
            <a:graphicFrameLocks noGrp="1"/>
          </p:cNvGraphicFramePr>
          <p:nvPr>
            <p:ph sz="quarter" idx="13"/>
            <p:extLst>
              <p:ext uri="{D42A27DB-BD31-4B8C-83A1-F6EECF244321}">
                <p14:modId xmlns:p14="http://schemas.microsoft.com/office/powerpoint/2010/main" xmlns="" val="4282560742"/>
              </p:ext>
            </p:extLst>
          </p:nvPr>
        </p:nvGraphicFramePr>
        <p:xfrm>
          <a:off x="914400" y="703415"/>
          <a:ext cx="10363200" cy="44194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a:extLst>
              <a:ext uri="{FF2B5EF4-FFF2-40B4-BE49-F238E27FC236}">
                <a16:creationId xmlns:a16="http://schemas.microsoft.com/office/drawing/2014/main" xmlns="" id="{18E958EC-5B88-2C14-AD37-60060A4B2902}"/>
              </a:ext>
            </a:extLst>
          </p:cNvPr>
          <p:cNvGraphicFramePr>
            <a:graphicFrameLocks noGrp="1"/>
          </p:cNvGraphicFramePr>
          <p:nvPr>
            <p:extLst>
              <p:ext uri="{D42A27DB-BD31-4B8C-83A1-F6EECF244321}">
                <p14:modId xmlns:p14="http://schemas.microsoft.com/office/powerpoint/2010/main" xmlns="" val="1839187049"/>
              </p:ext>
            </p:extLst>
          </p:nvPr>
        </p:nvGraphicFramePr>
        <p:xfrm>
          <a:off x="1740665" y="5253380"/>
          <a:ext cx="8802478" cy="1667755"/>
        </p:xfrm>
        <a:graphic>
          <a:graphicData uri="http://schemas.openxmlformats.org/drawingml/2006/table">
            <a:tbl>
              <a:tblPr firstRow="1" firstCol="1" bandRow="1">
                <a:tableStyleId>{5C22544A-7EE6-4342-B048-85BDC9FD1C3A}</a:tableStyleId>
              </a:tblPr>
              <a:tblGrid>
                <a:gridCol w="1325970">
                  <a:extLst>
                    <a:ext uri="{9D8B030D-6E8A-4147-A177-3AD203B41FA5}">
                      <a16:colId xmlns:a16="http://schemas.microsoft.com/office/drawing/2014/main" xmlns="" val="3550516871"/>
                    </a:ext>
                  </a:extLst>
                </a:gridCol>
                <a:gridCol w="2917134">
                  <a:extLst>
                    <a:ext uri="{9D8B030D-6E8A-4147-A177-3AD203B41FA5}">
                      <a16:colId xmlns:a16="http://schemas.microsoft.com/office/drawing/2014/main" xmlns="" val="249597896"/>
                    </a:ext>
                  </a:extLst>
                </a:gridCol>
                <a:gridCol w="1856359">
                  <a:extLst>
                    <a:ext uri="{9D8B030D-6E8A-4147-A177-3AD203B41FA5}">
                      <a16:colId xmlns:a16="http://schemas.microsoft.com/office/drawing/2014/main" xmlns="" val="2061683315"/>
                    </a:ext>
                  </a:extLst>
                </a:gridCol>
                <a:gridCol w="1483122">
                  <a:extLst>
                    <a:ext uri="{9D8B030D-6E8A-4147-A177-3AD203B41FA5}">
                      <a16:colId xmlns:a16="http://schemas.microsoft.com/office/drawing/2014/main" xmlns="" val="723211324"/>
                    </a:ext>
                  </a:extLst>
                </a:gridCol>
                <a:gridCol w="1219893">
                  <a:extLst>
                    <a:ext uri="{9D8B030D-6E8A-4147-A177-3AD203B41FA5}">
                      <a16:colId xmlns:a16="http://schemas.microsoft.com/office/drawing/2014/main" xmlns="" val="1545991036"/>
                    </a:ext>
                  </a:extLst>
                </a:gridCol>
              </a:tblGrid>
              <a:tr h="546091">
                <a:tc>
                  <a:txBody>
                    <a:bodyPr/>
                    <a:lstStyle/>
                    <a:p>
                      <a:pPr algn="ctr">
                        <a:lnSpc>
                          <a:spcPct val="115000"/>
                        </a:lnSpc>
                        <a:spcAft>
                          <a:spcPts val="1000"/>
                        </a:spcAft>
                      </a:pPr>
                      <a:r>
                        <a:rPr lang="en-US" sz="1600">
                          <a:effectLst/>
                        </a:rPr>
                        <a:t>SL.no</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Type of family</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Specimen no</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Percentage (%)</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Total</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10458219"/>
                  </a:ext>
                </a:extLst>
              </a:tr>
              <a:tr h="264633">
                <a:tc>
                  <a:txBody>
                    <a:bodyPr/>
                    <a:lstStyle/>
                    <a:p>
                      <a:pPr algn="ctr">
                        <a:lnSpc>
                          <a:spcPct val="115000"/>
                        </a:lnSpc>
                        <a:spcAft>
                          <a:spcPts val="1000"/>
                        </a:spcAft>
                      </a:pPr>
                      <a:r>
                        <a:rPr lang="en-US" sz="1600">
                          <a:effectLst/>
                        </a:rPr>
                        <a:t>1</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General</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00</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00.00%</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4">
                  <a:txBody>
                    <a:bodyPr/>
                    <a:lstStyle/>
                    <a:p>
                      <a:pPr algn="ctr">
                        <a:lnSpc>
                          <a:spcPct val="115000"/>
                        </a:lnSpc>
                        <a:spcAft>
                          <a:spcPts val="1000"/>
                        </a:spcAft>
                      </a:pPr>
                      <a:r>
                        <a:rPr lang="en-US" sz="1600">
                          <a:effectLst/>
                        </a:rPr>
                        <a:t>100%</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22403736"/>
                  </a:ext>
                </a:extLst>
              </a:tr>
              <a:tr h="264633">
                <a:tc>
                  <a:txBody>
                    <a:bodyPr/>
                    <a:lstStyle/>
                    <a:p>
                      <a:pPr algn="ctr">
                        <a:lnSpc>
                          <a:spcPct val="115000"/>
                        </a:lnSpc>
                        <a:spcAft>
                          <a:spcPts val="1000"/>
                        </a:spcAft>
                      </a:pPr>
                      <a:r>
                        <a:rPr lang="en-US" sz="1600">
                          <a:effectLst/>
                        </a:rPr>
                        <a:t>2</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SC</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35</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94.6%</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IN"/>
                    </a:p>
                  </a:txBody>
                  <a:tcPr/>
                </a:tc>
                <a:extLst>
                  <a:ext uri="{0D108BD9-81ED-4DB2-BD59-A6C34878D82A}">
                    <a16:rowId xmlns:a16="http://schemas.microsoft.com/office/drawing/2014/main" xmlns="" val="3700367317"/>
                  </a:ext>
                </a:extLst>
              </a:tr>
              <a:tr h="264633">
                <a:tc>
                  <a:txBody>
                    <a:bodyPr/>
                    <a:lstStyle/>
                    <a:p>
                      <a:pPr algn="ctr">
                        <a:lnSpc>
                          <a:spcPct val="115000"/>
                        </a:lnSpc>
                        <a:spcAft>
                          <a:spcPts val="1000"/>
                        </a:spcAft>
                      </a:pPr>
                      <a:r>
                        <a:rPr lang="en-US" sz="1600">
                          <a:effectLst/>
                        </a:rPr>
                        <a:t>3</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ST</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00</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00.00%</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IN"/>
                    </a:p>
                  </a:txBody>
                  <a:tcPr/>
                </a:tc>
                <a:extLst>
                  <a:ext uri="{0D108BD9-81ED-4DB2-BD59-A6C34878D82A}">
                    <a16:rowId xmlns:a16="http://schemas.microsoft.com/office/drawing/2014/main" xmlns="" val="3115922782"/>
                  </a:ext>
                </a:extLst>
              </a:tr>
              <a:tr h="264633">
                <a:tc>
                  <a:txBody>
                    <a:bodyPr/>
                    <a:lstStyle/>
                    <a:p>
                      <a:pPr algn="ctr">
                        <a:lnSpc>
                          <a:spcPct val="115000"/>
                        </a:lnSpc>
                        <a:spcAft>
                          <a:spcPts val="1000"/>
                        </a:spcAft>
                      </a:pPr>
                      <a:r>
                        <a:rPr lang="en-US" sz="1600">
                          <a:effectLst/>
                        </a:rPr>
                        <a:t>4</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OBC</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02</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05.40%</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IN"/>
                    </a:p>
                  </a:txBody>
                  <a:tcPr/>
                </a:tc>
                <a:extLst>
                  <a:ext uri="{0D108BD9-81ED-4DB2-BD59-A6C34878D82A}">
                    <a16:rowId xmlns:a16="http://schemas.microsoft.com/office/drawing/2014/main" xmlns="" val="336884439"/>
                  </a:ext>
                </a:extLst>
              </a:tr>
            </a:tbl>
          </a:graphicData>
        </a:graphic>
      </p:graphicFrame>
    </p:spTree>
    <p:extLst>
      <p:ext uri="{BB962C8B-B14F-4D97-AF65-F5344CB8AC3E}">
        <p14:creationId xmlns:p14="http://schemas.microsoft.com/office/powerpoint/2010/main" xmlns="" val="4488663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845860-3A85-B2AC-BBE7-D994BC7AB72D}"/>
              </a:ext>
            </a:extLst>
          </p:cNvPr>
          <p:cNvSpPr>
            <a:spLocks noGrp="1"/>
          </p:cNvSpPr>
          <p:nvPr>
            <p:ph type="title"/>
          </p:nvPr>
        </p:nvSpPr>
        <p:spPr>
          <a:xfrm>
            <a:off x="780947" y="1"/>
            <a:ext cx="10364451" cy="385590"/>
          </a:xfrm>
        </p:spPr>
        <p:txBody>
          <a:bodyPr>
            <a:noAutofit/>
          </a:bodyPr>
          <a:lstStyle/>
          <a:p>
            <a:r>
              <a:rPr lang="en-US" sz="2400" b="1" dirty="0">
                <a:solidFill>
                  <a:srgbClr val="002060"/>
                </a:solidFill>
                <a:effectLst/>
                <a:latin typeface="Times New Roman" panose="02020603050405020304" pitchFamily="18" charset="0"/>
                <a:ea typeface="Calibri" panose="020F0502020204030204" pitchFamily="34" charset="0"/>
              </a:rPr>
              <a:t>EDUCATIONAL STRUCTURE</a:t>
            </a:r>
            <a:endParaRPr lang="en-IN" sz="4400" dirty="0"/>
          </a:p>
        </p:txBody>
      </p:sp>
      <p:graphicFrame>
        <p:nvGraphicFramePr>
          <p:cNvPr id="4" name="Content Placeholder 3">
            <a:extLst>
              <a:ext uri="{FF2B5EF4-FFF2-40B4-BE49-F238E27FC236}">
                <a16:creationId xmlns:a16="http://schemas.microsoft.com/office/drawing/2014/main" xmlns="" id="{10B049F9-9DFC-61DD-5D8D-73B76E16C61B}"/>
              </a:ext>
            </a:extLst>
          </p:cNvPr>
          <p:cNvGraphicFramePr>
            <a:graphicFrameLocks noGrp="1"/>
          </p:cNvGraphicFramePr>
          <p:nvPr>
            <p:ph sz="quarter" idx="13"/>
            <p:extLst>
              <p:ext uri="{D42A27DB-BD31-4B8C-83A1-F6EECF244321}">
                <p14:modId xmlns:p14="http://schemas.microsoft.com/office/powerpoint/2010/main" xmlns="" val="2989194850"/>
              </p:ext>
            </p:extLst>
          </p:nvPr>
        </p:nvGraphicFramePr>
        <p:xfrm>
          <a:off x="780947" y="385591"/>
          <a:ext cx="10363200" cy="417539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a:extLst>
              <a:ext uri="{FF2B5EF4-FFF2-40B4-BE49-F238E27FC236}">
                <a16:creationId xmlns:a16="http://schemas.microsoft.com/office/drawing/2014/main" xmlns="" id="{8831FFF8-20ED-279F-F1C0-CD28A2B364E6}"/>
              </a:ext>
            </a:extLst>
          </p:cNvPr>
          <p:cNvGraphicFramePr>
            <a:graphicFrameLocks noGrp="1"/>
          </p:cNvGraphicFramePr>
          <p:nvPr>
            <p:extLst>
              <p:ext uri="{D42A27DB-BD31-4B8C-83A1-F6EECF244321}">
                <p14:modId xmlns:p14="http://schemas.microsoft.com/office/powerpoint/2010/main" xmlns="" val="2726688573"/>
              </p:ext>
            </p:extLst>
          </p:nvPr>
        </p:nvGraphicFramePr>
        <p:xfrm>
          <a:off x="1344058" y="4687429"/>
          <a:ext cx="9155017" cy="2243328"/>
        </p:xfrm>
        <a:graphic>
          <a:graphicData uri="http://schemas.openxmlformats.org/drawingml/2006/table">
            <a:tbl>
              <a:tblPr firstRow="1" firstCol="1" bandRow="1">
                <a:tableStyleId>{5C22544A-7EE6-4342-B048-85BDC9FD1C3A}</a:tableStyleId>
              </a:tblPr>
              <a:tblGrid>
                <a:gridCol w="2010288">
                  <a:extLst>
                    <a:ext uri="{9D8B030D-6E8A-4147-A177-3AD203B41FA5}">
                      <a16:colId xmlns:a16="http://schemas.microsoft.com/office/drawing/2014/main" xmlns="" val="409176366"/>
                    </a:ext>
                  </a:extLst>
                </a:gridCol>
                <a:gridCol w="2036963">
                  <a:extLst>
                    <a:ext uri="{9D8B030D-6E8A-4147-A177-3AD203B41FA5}">
                      <a16:colId xmlns:a16="http://schemas.microsoft.com/office/drawing/2014/main" xmlns="" val="1443784583"/>
                    </a:ext>
                  </a:extLst>
                </a:gridCol>
                <a:gridCol w="2010288">
                  <a:extLst>
                    <a:ext uri="{9D8B030D-6E8A-4147-A177-3AD203B41FA5}">
                      <a16:colId xmlns:a16="http://schemas.microsoft.com/office/drawing/2014/main" xmlns="" val="199882244"/>
                    </a:ext>
                  </a:extLst>
                </a:gridCol>
                <a:gridCol w="1548739">
                  <a:extLst>
                    <a:ext uri="{9D8B030D-6E8A-4147-A177-3AD203B41FA5}">
                      <a16:colId xmlns:a16="http://schemas.microsoft.com/office/drawing/2014/main" xmlns="" val="619457378"/>
                    </a:ext>
                  </a:extLst>
                </a:gridCol>
                <a:gridCol w="1548739">
                  <a:extLst>
                    <a:ext uri="{9D8B030D-6E8A-4147-A177-3AD203B41FA5}">
                      <a16:colId xmlns:a16="http://schemas.microsoft.com/office/drawing/2014/main" xmlns="" val="3864824713"/>
                    </a:ext>
                  </a:extLst>
                </a:gridCol>
              </a:tblGrid>
              <a:tr h="242073">
                <a:tc>
                  <a:txBody>
                    <a:bodyPr/>
                    <a:lstStyle/>
                    <a:p>
                      <a:pPr algn="ctr">
                        <a:lnSpc>
                          <a:spcPct val="115000"/>
                        </a:lnSpc>
                        <a:spcAft>
                          <a:spcPts val="1000"/>
                        </a:spcAft>
                      </a:pPr>
                      <a:r>
                        <a:rPr lang="en-US" sz="1600" dirty="0">
                          <a:effectLst/>
                        </a:rPr>
                        <a:t>SL.No</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Educational structure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Level</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Total population</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Percentage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75409207"/>
                  </a:ext>
                </a:extLst>
              </a:tr>
              <a:tr h="242073">
                <a:tc>
                  <a:txBody>
                    <a:bodyPr/>
                    <a:lstStyle/>
                    <a:p>
                      <a:pPr algn="ctr">
                        <a:lnSpc>
                          <a:spcPct val="115000"/>
                        </a:lnSpc>
                        <a:spcAft>
                          <a:spcPts val="1000"/>
                        </a:spcAft>
                      </a:pPr>
                      <a:r>
                        <a:rPr lang="en-US" sz="1600">
                          <a:effectLst/>
                        </a:rPr>
                        <a:t>1</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Illiterate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 </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101</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60.10%</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725165187"/>
                  </a:ext>
                </a:extLst>
              </a:tr>
              <a:tr h="242073">
                <a:tc rowSpan="5">
                  <a:txBody>
                    <a:bodyPr/>
                    <a:lstStyle/>
                    <a:p>
                      <a:pPr algn="ctr">
                        <a:lnSpc>
                          <a:spcPct val="115000"/>
                        </a:lnSpc>
                        <a:spcAft>
                          <a:spcPts val="1000"/>
                        </a:spcAft>
                      </a:pPr>
                      <a:r>
                        <a:rPr lang="en-US" sz="1600" dirty="0">
                          <a:effectLst/>
                        </a:rPr>
                        <a:t>2</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5">
                  <a:txBody>
                    <a:bodyPr/>
                    <a:lstStyle/>
                    <a:p>
                      <a:pPr algn="ctr">
                        <a:lnSpc>
                          <a:spcPct val="115000"/>
                        </a:lnSpc>
                        <a:spcAft>
                          <a:spcPts val="1000"/>
                        </a:spcAft>
                      </a:pPr>
                      <a:r>
                        <a:rPr lang="en-US" sz="1600" dirty="0">
                          <a:effectLst/>
                        </a:rPr>
                        <a:t>Literate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VIII</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22</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12.50%</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406425248"/>
                  </a:ext>
                </a:extLst>
              </a:tr>
              <a:tr h="242073">
                <a:tc vMerge="1">
                  <a:txBody>
                    <a:bodyPr/>
                    <a:lstStyle/>
                    <a:p>
                      <a:endParaRPr lang="en-IN"/>
                    </a:p>
                  </a:txBody>
                  <a:tcPr/>
                </a:tc>
                <a:tc vMerge="1">
                  <a:txBody>
                    <a:bodyPr/>
                    <a:lstStyle/>
                    <a:p>
                      <a:endParaRPr lang="en-IN"/>
                    </a:p>
                  </a:txBody>
                  <a:tcPr/>
                </a:tc>
                <a:tc>
                  <a:txBody>
                    <a:bodyPr/>
                    <a:lstStyle/>
                    <a:p>
                      <a:pPr algn="ctr">
                        <a:lnSpc>
                          <a:spcPct val="115000"/>
                        </a:lnSpc>
                        <a:spcAft>
                          <a:spcPts val="1000"/>
                        </a:spcAft>
                      </a:pPr>
                      <a:r>
                        <a:rPr lang="en-US" sz="1600" dirty="0">
                          <a:effectLst/>
                        </a:rPr>
                        <a:t>X</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30</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17.91%</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827133004"/>
                  </a:ext>
                </a:extLst>
              </a:tr>
              <a:tr h="242073">
                <a:tc vMerge="1">
                  <a:txBody>
                    <a:bodyPr/>
                    <a:lstStyle/>
                    <a:p>
                      <a:endParaRPr lang="en-IN"/>
                    </a:p>
                  </a:txBody>
                  <a:tcPr/>
                </a:tc>
                <a:tc vMerge="1">
                  <a:txBody>
                    <a:bodyPr/>
                    <a:lstStyle/>
                    <a:p>
                      <a:endParaRPr lang="en-IN"/>
                    </a:p>
                  </a:txBody>
                  <a:tcPr/>
                </a:tc>
                <a:tc>
                  <a:txBody>
                    <a:bodyPr/>
                    <a:lstStyle/>
                    <a:p>
                      <a:pPr algn="ctr">
                        <a:lnSpc>
                          <a:spcPct val="115000"/>
                        </a:lnSpc>
                        <a:spcAft>
                          <a:spcPts val="1000"/>
                        </a:spcAft>
                      </a:pPr>
                      <a:r>
                        <a:rPr lang="en-US" sz="1600" dirty="0">
                          <a:effectLst/>
                        </a:rPr>
                        <a:t>XII</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16</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09.50%</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57097883"/>
                  </a:ext>
                </a:extLst>
              </a:tr>
              <a:tr h="242073">
                <a:tc vMerge="1">
                  <a:txBody>
                    <a:bodyPr/>
                    <a:lstStyle/>
                    <a:p>
                      <a:endParaRPr lang="en-IN"/>
                    </a:p>
                  </a:txBody>
                  <a:tcPr/>
                </a:tc>
                <a:tc vMerge="1">
                  <a:txBody>
                    <a:bodyPr/>
                    <a:lstStyle/>
                    <a:p>
                      <a:endParaRPr lang="en-IN"/>
                    </a:p>
                  </a:txBody>
                  <a:tcPr/>
                </a:tc>
                <a:tc>
                  <a:txBody>
                    <a:bodyPr/>
                    <a:lstStyle/>
                    <a:p>
                      <a:pPr algn="ctr">
                        <a:lnSpc>
                          <a:spcPct val="115000"/>
                        </a:lnSpc>
                        <a:spcAft>
                          <a:spcPts val="1000"/>
                        </a:spcAft>
                      </a:pPr>
                      <a:r>
                        <a:rPr lang="en-US" sz="1600" dirty="0">
                          <a:effectLst/>
                        </a:rPr>
                        <a:t>B.A\B.Sc.</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00</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00.00%</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60156900"/>
                  </a:ext>
                </a:extLst>
              </a:tr>
              <a:tr h="242073">
                <a:tc vMerge="1">
                  <a:txBody>
                    <a:bodyPr/>
                    <a:lstStyle/>
                    <a:p>
                      <a:endParaRPr lang="en-IN"/>
                    </a:p>
                  </a:txBody>
                  <a:tcPr/>
                </a:tc>
                <a:tc vMerge="1">
                  <a:txBody>
                    <a:bodyPr/>
                    <a:lstStyle/>
                    <a:p>
                      <a:endParaRPr lang="en-IN"/>
                    </a:p>
                  </a:txBody>
                  <a:tcPr/>
                </a:tc>
                <a:tc>
                  <a:txBody>
                    <a:bodyPr/>
                    <a:lstStyle/>
                    <a:p>
                      <a:pPr algn="ctr">
                        <a:lnSpc>
                          <a:spcPct val="115000"/>
                        </a:lnSpc>
                        <a:spcAft>
                          <a:spcPts val="1000"/>
                        </a:spcAft>
                      </a:pPr>
                      <a:r>
                        <a:rPr lang="en-US" sz="1600" dirty="0">
                          <a:effectLst/>
                        </a:rPr>
                        <a:t>M.A\M.SC.</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00</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00.00%</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01670364"/>
                  </a:ext>
                </a:extLst>
              </a:tr>
              <a:tr h="242073">
                <a:tc gridSpan="3">
                  <a:txBody>
                    <a:bodyPr/>
                    <a:lstStyle/>
                    <a:p>
                      <a:pPr algn="ctr">
                        <a:lnSpc>
                          <a:spcPct val="115000"/>
                        </a:lnSpc>
                        <a:spcAft>
                          <a:spcPts val="1000"/>
                        </a:spcAft>
                      </a:pPr>
                      <a:r>
                        <a:rPr lang="en-US" sz="1600">
                          <a:effectLst/>
                        </a:rPr>
                        <a:t>TOTAL</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IN"/>
                    </a:p>
                  </a:txBody>
                  <a:tcPr/>
                </a:tc>
                <a:tc hMerge="1">
                  <a:txBody>
                    <a:bodyPr/>
                    <a:lstStyle/>
                    <a:p>
                      <a:endParaRPr lang="en-IN"/>
                    </a:p>
                  </a:txBody>
                  <a:tcPr/>
                </a:tc>
                <a:tc>
                  <a:txBody>
                    <a:bodyPr/>
                    <a:lstStyle/>
                    <a:p>
                      <a:pPr algn="ctr">
                        <a:lnSpc>
                          <a:spcPct val="115000"/>
                        </a:lnSpc>
                        <a:spcAft>
                          <a:spcPts val="1000"/>
                        </a:spcAft>
                      </a:pPr>
                      <a:r>
                        <a:rPr lang="en-US" sz="1600" dirty="0">
                          <a:effectLst/>
                        </a:rPr>
                        <a:t>168</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100%</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867996092"/>
                  </a:ext>
                </a:extLst>
              </a:tr>
            </a:tbl>
          </a:graphicData>
        </a:graphic>
      </p:graphicFrame>
    </p:spTree>
    <p:extLst>
      <p:ext uri="{BB962C8B-B14F-4D97-AF65-F5344CB8AC3E}">
        <p14:creationId xmlns:p14="http://schemas.microsoft.com/office/powerpoint/2010/main" xmlns="" val="4111659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A58863-171C-FE2F-E347-BF222299CDDB}"/>
              </a:ext>
            </a:extLst>
          </p:cNvPr>
          <p:cNvSpPr>
            <a:spLocks noGrp="1"/>
          </p:cNvSpPr>
          <p:nvPr>
            <p:ph type="title"/>
          </p:nvPr>
        </p:nvSpPr>
        <p:spPr>
          <a:xfrm>
            <a:off x="814623" y="0"/>
            <a:ext cx="10364451" cy="527236"/>
          </a:xfrm>
        </p:spPr>
        <p:txBody>
          <a:bodyPr>
            <a:normAutofit/>
          </a:bodyPr>
          <a:lstStyle/>
          <a:p>
            <a:r>
              <a:rPr lang="en-US" sz="2800" b="1" dirty="0">
                <a:solidFill>
                  <a:srgbClr val="002060"/>
                </a:solidFill>
                <a:effectLst/>
                <a:latin typeface="Times New Roman" panose="02020603050405020304" pitchFamily="18" charset="0"/>
                <a:ea typeface="Calibri" panose="020F0502020204030204" pitchFamily="34" charset="0"/>
              </a:rPr>
              <a:t>HEALTH STATUS</a:t>
            </a:r>
            <a:endParaRPr lang="en-IN" sz="4800" dirty="0"/>
          </a:p>
        </p:txBody>
      </p:sp>
      <p:graphicFrame>
        <p:nvGraphicFramePr>
          <p:cNvPr id="4" name="Content Placeholder 3">
            <a:extLst>
              <a:ext uri="{FF2B5EF4-FFF2-40B4-BE49-F238E27FC236}">
                <a16:creationId xmlns:a16="http://schemas.microsoft.com/office/drawing/2014/main" xmlns="" id="{843FD0C4-1012-BC50-C29C-F3C47200259C}"/>
              </a:ext>
            </a:extLst>
          </p:cNvPr>
          <p:cNvGraphicFramePr>
            <a:graphicFrameLocks noGrp="1"/>
          </p:cNvGraphicFramePr>
          <p:nvPr>
            <p:ph sz="quarter" idx="13"/>
            <p:extLst>
              <p:ext uri="{D42A27DB-BD31-4B8C-83A1-F6EECF244321}">
                <p14:modId xmlns:p14="http://schemas.microsoft.com/office/powerpoint/2010/main" xmlns="" val="3597881490"/>
              </p:ext>
            </p:extLst>
          </p:nvPr>
        </p:nvGraphicFramePr>
        <p:xfrm>
          <a:off x="835758" y="527236"/>
          <a:ext cx="10520483" cy="42320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a:extLst>
              <a:ext uri="{FF2B5EF4-FFF2-40B4-BE49-F238E27FC236}">
                <a16:creationId xmlns:a16="http://schemas.microsoft.com/office/drawing/2014/main" xmlns="" id="{B49CE2B6-A682-A3A2-F1CD-C79E5EDF9754}"/>
              </a:ext>
            </a:extLst>
          </p:cNvPr>
          <p:cNvGraphicFramePr>
            <a:graphicFrameLocks noGrp="1"/>
          </p:cNvGraphicFramePr>
          <p:nvPr>
            <p:extLst>
              <p:ext uri="{D42A27DB-BD31-4B8C-83A1-F6EECF244321}">
                <p14:modId xmlns:p14="http://schemas.microsoft.com/office/powerpoint/2010/main" xmlns="" val="260107825"/>
              </p:ext>
            </p:extLst>
          </p:nvPr>
        </p:nvGraphicFramePr>
        <p:xfrm>
          <a:off x="1597446" y="4836405"/>
          <a:ext cx="8736374" cy="1948709"/>
        </p:xfrm>
        <a:graphic>
          <a:graphicData uri="http://schemas.openxmlformats.org/drawingml/2006/table">
            <a:tbl>
              <a:tblPr firstRow="1" firstCol="1" bandRow="1">
                <a:tableStyleId>{5C22544A-7EE6-4342-B048-85BDC9FD1C3A}</a:tableStyleId>
              </a:tblPr>
              <a:tblGrid>
                <a:gridCol w="1250258">
                  <a:extLst>
                    <a:ext uri="{9D8B030D-6E8A-4147-A177-3AD203B41FA5}">
                      <a16:colId xmlns:a16="http://schemas.microsoft.com/office/drawing/2014/main" xmlns="" val="3159045279"/>
                    </a:ext>
                  </a:extLst>
                </a:gridCol>
                <a:gridCol w="1852235">
                  <a:extLst>
                    <a:ext uri="{9D8B030D-6E8A-4147-A177-3AD203B41FA5}">
                      <a16:colId xmlns:a16="http://schemas.microsoft.com/office/drawing/2014/main" xmlns="" val="1549831407"/>
                    </a:ext>
                  </a:extLst>
                </a:gridCol>
                <a:gridCol w="1775058">
                  <a:extLst>
                    <a:ext uri="{9D8B030D-6E8A-4147-A177-3AD203B41FA5}">
                      <a16:colId xmlns:a16="http://schemas.microsoft.com/office/drawing/2014/main" xmlns="" val="1735642304"/>
                    </a:ext>
                  </a:extLst>
                </a:gridCol>
                <a:gridCol w="1852235">
                  <a:extLst>
                    <a:ext uri="{9D8B030D-6E8A-4147-A177-3AD203B41FA5}">
                      <a16:colId xmlns:a16="http://schemas.microsoft.com/office/drawing/2014/main" xmlns="" val="3351828725"/>
                    </a:ext>
                  </a:extLst>
                </a:gridCol>
                <a:gridCol w="2006588">
                  <a:extLst>
                    <a:ext uri="{9D8B030D-6E8A-4147-A177-3AD203B41FA5}">
                      <a16:colId xmlns:a16="http://schemas.microsoft.com/office/drawing/2014/main" xmlns="" val="1450248178"/>
                    </a:ext>
                  </a:extLst>
                </a:gridCol>
              </a:tblGrid>
              <a:tr h="546629">
                <a:tc>
                  <a:txBody>
                    <a:bodyPr/>
                    <a:lstStyle/>
                    <a:p>
                      <a:pPr algn="ctr">
                        <a:lnSpc>
                          <a:spcPct val="115000"/>
                        </a:lnSpc>
                        <a:spcAft>
                          <a:spcPts val="1000"/>
                        </a:spcAft>
                      </a:pPr>
                      <a:r>
                        <a:rPr lang="en-US" sz="1600" dirty="0">
                          <a:effectLst/>
                        </a:rPr>
                        <a:t>SL.No</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Height (ft)</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No of person</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Percentage (%)</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Total</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720317205"/>
                  </a:ext>
                </a:extLst>
              </a:tr>
              <a:tr h="264893">
                <a:tc>
                  <a:txBody>
                    <a:bodyPr/>
                    <a:lstStyle/>
                    <a:p>
                      <a:pPr algn="ctr">
                        <a:lnSpc>
                          <a:spcPct val="115000"/>
                        </a:lnSpc>
                        <a:spcAft>
                          <a:spcPts val="1000"/>
                        </a:spcAft>
                      </a:pPr>
                      <a:r>
                        <a:rPr lang="en-US" sz="1600">
                          <a:effectLst/>
                        </a:rPr>
                        <a:t>1</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&lt;2.5</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04</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02.38%</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5">
                  <a:txBody>
                    <a:bodyPr/>
                    <a:lstStyle/>
                    <a:p>
                      <a:pPr algn="ctr">
                        <a:lnSpc>
                          <a:spcPct val="115000"/>
                        </a:lnSpc>
                        <a:spcAft>
                          <a:spcPts val="1000"/>
                        </a:spcAft>
                      </a:pPr>
                      <a:r>
                        <a:rPr lang="en-US" sz="1600">
                          <a:effectLst/>
                        </a:rPr>
                        <a:t>100%</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197670329"/>
                  </a:ext>
                </a:extLst>
              </a:tr>
              <a:tr h="264893">
                <a:tc>
                  <a:txBody>
                    <a:bodyPr/>
                    <a:lstStyle/>
                    <a:p>
                      <a:pPr algn="ctr">
                        <a:lnSpc>
                          <a:spcPct val="115000"/>
                        </a:lnSpc>
                        <a:spcAft>
                          <a:spcPts val="1000"/>
                        </a:spcAft>
                      </a:pPr>
                      <a:r>
                        <a:rPr lang="en-US" sz="1600">
                          <a:effectLst/>
                        </a:rPr>
                        <a:t>2</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2.5-3.5</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06</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03.57%</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IN"/>
                    </a:p>
                  </a:txBody>
                  <a:tcPr/>
                </a:tc>
                <a:extLst>
                  <a:ext uri="{0D108BD9-81ED-4DB2-BD59-A6C34878D82A}">
                    <a16:rowId xmlns:a16="http://schemas.microsoft.com/office/drawing/2014/main" xmlns="" val="4103892387"/>
                  </a:ext>
                </a:extLst>
              </a:tr>
              <a:tr h="264893">
                <a:tc>
                  <a:txBody>
                    <a:bodyPr/>
                    <a:lstStyle/>
                    <a:p>
                      <a:pPr algn="ctr">
                        <a:lnSpc>
                          <a:spcPct val="115000"/>
                        </a:lnSpc>
                        <a:spcAft>
                          <a:spcPts val="1000"/>
                        </a:spcAft>
                      </a:pPr>
                      <a:r>
                        <a:rPr lang="en-US" sz="1600">
                          <a:effectLst/>
                        </a:rPr>
                        <a:t>3</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3.5-4.5</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24</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14.29%</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IN"/>
                    </a:p>
                  </a:txBody>
                  <a:tcPr/>
                </a:tc>
                <a:extLst>
                  <a:ext uri="{0D108BD9-81ED-4DB2-BD59-A6C34878D82A}">
                    <a16:rowId xmlns:a16="http://schemas.microsoft.com/office/drawing/2014/main" xmlns="" val="2920875108"/>
                  </a:ext>
                </a:extLst>
              </a:tr>
              <a:tr h="264893">
                <a:tc>
                  <a:txBody>
                    <a:bodyPr/>
                    <a:lstStyle/>
                    <a:p>
                      <a:pPr algn="ctr">
                        <a:lnSpc>
                          <a:spcPct val="115000"/>
                        </a:lnSpc>
                        <a:spcAft>
                          <a:spcPts val="1000"/>
                        </a:spcAft>
                      </a:pPr>
                      <a:r>
                        <a:rPr lang="en-US" sz="1600">
                          <a:effectLst/>
                        </a:rPr>
                        <a:t>4</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4.5-5.5</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97</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57.74%</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IN"/>
                    </a:p>
                  </a:txBody>
                  <a:tcPr/>
                </a:tc>
                <a:extLst>
                  <a:ext uri="{0D108BD9-81ED-4DB2-BD59-A6C34878D82A}">
                    <a16:rowId xmlns:a16="http://schemas.microsoft.com/office/drawing/2014/main" xmlns="" val="2012113396"/>
                  </a:ext>
                </a:extLst>
              </a:tr>
              <a:tr h="264893">
                <a:tc>
                  <a:txBody>
                    <a:bodyPr/>
                    <a:lstStyle/>
                    <a:p>
                      <a:pPr algn="ctr">
                        <a:lnSpc>
                          <a:spcPct val="115000"/>
                        </a:lnSpc>
                        <a:spcAft>
                          <a:spcPts val="1000"/>
                        </a:spcAft>
                      </a:pPr>
                      <a:r>
                        <a:rPr lang="en-US" sz="1600">
                          <a:effectLst/>
                        </a:rPr>
                        <a:t>5</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&gt;5.5</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37</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22.02%</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IN"/>
                    </a:p>
                  </a:txBody>
                  <a:tcPr/>
                </a:tc>
                <a:extLst>
                  <a:ext uri="{0D108BD9-81ED-4DB2-BD59-A6C34878D82A}">
                    <a16:rowId xmlns:a16="http://schemas.microsoft.com/office/drawing/2014/main" xmlns="" val="1497054745"/>
                  </a:ext>
                </a:extLst>
              </a:tr>
            </a:tbl>
          </a:graphicData>
        </a:graphic>
      </p:graphicFrame>
    </p:spTree>
    <p:extLst>
      <p:ext uri="{BB962C8B-B14F-4D97-AF65-F5344CB8AC3E}">
        <p14:creationId xmlns:p14="http://schemas.microsoft.com/office/powerpoint/2010/main" xmlns="" val="2855185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3E9718-D0B4-D358-C003-B4A27B716395}"/>
              </a:ext>
            </a:extLst>
          </p:cNvPr>
          <p:cNvSpPr>
            <a:spLocks noGrp="1"/>
          </p:cNvSpPr>
          <p:nvPr>
            <p:ph type="title"/>
          </p:nvPr>
        </p:nvSpPr>
        <p:spPr>
          <a:xfrm>
            <a:off x="704455" y="89707"/>
            <a:ext cx="10364451" cy="648423"/>
          </a:xfrm>
        </p:spPr>
        <p:txBody>
          <a:bodyPr>
            <a:normAutofit/>
          </a:bodyPr>
          <a:lstStyle/>
          <a:p>
            <a:r>
              <a:rPr lang="en-US" sz="3600" b="1" dirty="0">
                <a:solidFill>
                  <a:srgbClr val="002060"/>
                </a:solidFill>
                <a:effectLst/>
                <a:latin typeface="Times New Roman" panose="02020603050405020304" pitchFamily="18" charset="0"/>
                <a:ea typeface="Calibri" panose="020F0502020204030204" pitchFamily="34" charset="0"/>
              </a:rPr>
              <a:t>HEALTH STATUS</a:t>
            </a:r>
            <a:endParaRPr lang="en-IN" dirty="0"/>
          </a:p>
        </p:txBody>
      </p:sp>
      <p:graphicFrame>
        <p:nvGraphicFramePr>
          <p:cNvPr id="4" name="Content Placeholder 3">
            <a:extLst>
              <a:ext uri="{FF2B5EF4-FFF2-40B4-BE49-F238E27FC236}">
                <a16:creationId xmlns:a16="http://schemas.microsoft.com/office/drawing/2014/main" xmlns="" id="{13EF3E14-07E2-1DB9-C8E2-2D575B3A6AA6}"/>
              </a:ext>
            </a:extLst>
          </p:cNvPr>
          <p:cNvGraphicFramePr>
            <a:graphicFrameLocks noGrp="1"/>
          </p:cNvGraphicFramePr>
          <p:nvPr>
            <p:ph sz="quarter" idx="13"/>
            <p:extLst>
              <p:ext uri="{D42A27DB-BD31-4B8C-83A1-F6EECF244321}">
                <p14:modId xmlns:p14="http://schemas.microsoft.com/office/powerpoint/2010/main" xmlns="" val="3885438545"/>
              </p:ext>
            </p:extLst>
          </p:nvPr>
        </p:nvGraphicFramePr>
        <p:xfrm>
          <a:off x="914400" y="738130"/>
          <a:ext cx="10363200" cy="412030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a:extLst>
              <a:ext uri="{FF2B5EF4-FFF2-40B4-BE49-F238E27FC236}">
                <a16:creationId xmlns:a16="http://schemas.microsoft.com/office/drawing/2014/main" xmlns="" id="{94C66A89-2722-AFE4-65A6-FC8474AC3651}"/>
              </a:ext>
            </a:extLst>
          </p:cNvPr>
          <p:cNvGraphicFramePr>
            <a:graphicFrameLocks noGrp="1"/>
          </p:cNvGraphicFramePr>
          <p:nvPr>
            <p:extLst>
              <p:ext uri="{D42A27DB-BD31-4B8C-83A1-F6EECF244321}">
                <p14:modId xmlns:p14="http://schemas.microsoft.com/office/powerpoint/2010/main" xmlns="" val="4030685192"/>
              </p:ext>
            </p:extLst>
          </p:nvPr>
        </p:nvGraphicFramePr>
        <p:xfrm>
          <a:off x="1586429" y="4946573"/>
          <a:ext cx="8604173" cy="1911426"/>
        </p:xfrm>
        <a:graphic>
          <a:graphicData uri="http://schemas.openxmlformats.org/drawingml/2006/table">
            <a:tbl>
              <a:tblPr firstRow="1" firstCol="1" bandRow="1">
                <a:tableStyleId>{073A0DAA-6AF3-43AB-8588-CEC1D06C72B9}</a:tableStyleId>
              </a:tblPr>
              <a:tblGrid>
                <a:gridCol w="1269781">
                  <a:extLst>
                    <a:ext uri="{9D8B030D-6E8A-4147-A177-3AD203B41FA5}">
                      <a16:colId xmlns:a16="http://schemas.microsoft.com/office/drawing/2014/main" xmlns="" val="2318808147"/>
                    </a:ext>
                  </a:extLst>
                </a:gridCol>
                <a:gridCol w="2057288">
                  <a:extLst>
                    <a:ext uri="{9D8B030D-6E8A-4147-A177-3AD203B41FA5}">
                      <a16:colId xmlns:a16="http://schemas.microsoft.com/office/drawing/2014/main" xmlns="" val="2672245768"/>
                    </a:ext>
                  </a:extLst>
                </a:gridCol>
                <a:gridCol w="1597434">
                  <a:extLst>
                    <a:ext uri="{9D8B030D-6E8A-4147-A177-3AD203B41FA5}">
                      <a16:colId xmlns:a16="http://schemas.microsoft.com/office/drawing/2014/main" xmlns="" val="1240684737"/>
                    </a:ext>
                  </a:extLst>
                </a:gridCol>
                <a:gridCol w="1733810">
                  <a:extLst>
                    <a:ext uri="{9D8B030D-6E8A-4147-A177-3AD203B41FA5}">
                      <a16:colId xmlns:a16="http://schemas.microsoft.com/office/drawing/2014/main" xmlns="" val="409948537"/>
                    </a:ext>
                  </a:extLst>
                </a:gridCol>
                <a:gridCol w="1945860">
                  <a:extLst>
                    <a:ext uri="{9D8B030D-6E8A-4147-A177-3AD203B41FA5}">
                      <a16:colId xmlns:a16="http://schemas.microsoft.com/office/drawing/2014/main" xmlns="" val="4284221527"/>
                    </a:ext>
                  </a:extLst>
                </a:gridCol>
              </a:tblGrid>
              <a:tr h="318571">
                <a:tc>
                  <a:txBody>
                    <a:bodyPr/>
                    <a:lstStyle/>
                    <a:p>
                      <a:pPr algn="ctr">
                        <a:lnSpc>
                          <a:spcPct val="115000"/>
                        </a:lnSpc>
                        <a:spcAft>
                          <a:spcPts val="1000"/>
                        </a:spcAft>
                      </a:pPr>
                      <a:r>
                        <a:rPr lang="en-US" sz="1800" dirty="0">
                          <a:effectLst/>
                        </a:rPr>
                        <a:t>SL.no</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dirty="0">
                          <a:effectLst/>
                        </a:rPr>
                        <a:t>Weight(kg)</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dirty="0">
                          <a:effectLst/>
                        </a:rPr>
                        <a:t>No of person</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a:effectLst/>
                        </a:rPr>
                        <a:t>Percentage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600" dirty="0">
                          <a:effectLst/>
                        </a:rPr>
                        <a:t>Total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3814281"/>
                  </a:ext>
                </a:extLst>
              </a:tr>
              <a:tr h="318571">
                <a:tc>
                  <a:txBody>
                    <a:bodyPr/>
                    <a:lstStyle/>
                    <a:p>
                      <a:pPr>
                        <a:lnSpc>
                          <a:spcPct val="115000"/>
                        </a:lnSpc>
                        <a:spcAft>
                          <a:spcPts val="1000"/>
                        </a:spcAft>
                      </a:pPr>
                      <a:r>
                        <a:rPr lang="en-US" sz="1800">
                          <a:effectLst/>
                        </a:rPr>
                        <a:t>1</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dirty="0">
                          <a:effectLst/>
                        </a:rPr>
                        <a:t>&lt;30</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20</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11.90%</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5">
                  <a:txBody>
                    <a:bodyPr/>
                    <a:lstStyle/>
                    <a:p>
                      <a:pPr algn="ctr">
                        <a:lnSpc>
                          <a:spcPct val="115000"/>
                        </a:lnSpc>
                        <a:spcAft>
                          <a:spcPts val="1000"/>
                        </a:spcAft>
                      </a:pPr>
                      <a:r>
                        <a:rPr lang="en-US" sz="1600">
                          <a:effectLst/>
                        </a:rPr>
                        <a:t>100%</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097807823"/>
                  </a:ext>
                </a:extLst>
              </a:tr>
              <a:tr h="318571">
                <a:tc>
                  <a:txBody>
                    <a:bodyPr/>
                    <a:lstStyle/>
                    <a:p>
                      <a:pPr>
                        <a:lnSpc>
                          <a:spcPct val="115000"/>
                        </a:lnSpc>
                        <a:spcAft>
                          <a:spcPts val="1000"/>
                        </a:spcAft>
                      </a:pPr>
                      <a:r>
                        <a:rPr lang="en-US" sz="1800">
                          <a:effectLst/>
                        </a:rPr>
                        <a:t>2</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dirty="0">
                          <a:effectLst/>
                        </a:rPr>
                        <a:t>30-40</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14</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8.33%</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IN"/>
                    </a:p>
                  </a:txBody>
                  <a:tcPr/>
                </a:tc>
                <a:extLst>
                  <a:ext uri="{0D108BD9-81ED-4DB2-BD59-A6C34878D82A}">
                    <a16:rowId xmlns:a16="http://schemas.microsoft.com/office/drawing/2014/main" xmlns="" val="1637486745"/>
                  </a:ext>
                </a:extLst>
              </a:tr>
              <a:tr h="318571">
                <a:tc>
                  <a:txBody>
                    <a:bodyPr/>
                    <a:lstStyle/>
                    <a:p>
                      <a:pPr>
                        <a:lnSpc>
                          <a:spcPct val="115000"/>
                        </a:lnSpc>
                        <a:spcAft>
                          <a:spcPts val="1000"/>
                        </a:spcAft>
                      </a:pPr>
                      <a:r>
                        <a:rPr lang="en-US" sz="1800">
                          <a:effectLst/>
                        </a:rPr>
                        <a:t>3</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rPr>
                        <a:t>40-50</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48</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28.57%</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IN"/>
                    </a:p>
                  </a:txBody>
                  <a:tcPr/>
                </a:tc>
                <a:extLst>
                  <a:ext uri="{0D108BD9-81ED-4DB2-BD59-A6C34878D82A}">
                    <a16:rowId xmlns:a16="http://schemas.microsoft.com/office/drawing/2014/main" xmlns="" val="1749187949"/>
                  </a:ext>
                </a:extLst>
              </a:tr>
              <a:tr h="318571">
                <a:tc>
                  <a:txBody>
                    <a:bodyPr/>
                    <a:lstStyle/>
                    <a:p>
                      <a:pPr>
                        <a:lnSpc>
                          <a:spcPct val="115000"/>
                        </a:lnSpc>
                        <a:spcAft>
                          <a:spcPts val="1000"/>
                        </a:spcAft>
                      </a:pPr>
                      <a:r>
                        <a:rPr lang="en-US" sz="1800">
                          <a:effectLst/>
                        </a:rPr>
                        <a:t>4</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rPr>
                        <a:t>50-60</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62</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36.21%</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IN"/>
                    </a:p>
                  </a:txBody>
                  <a:tcPr/>
                </a:tc>
                <a:extLst>
                  <a:ext uri="{0D108BD9-81ED-4DB2-BD59-A6C34878D82A}">
                    <a16:rowId xmlns:a16="http://schemas.microsoft.com/office/drawing/2014/main" xmlns="" val="4081464756"/>
                  </a:ext>
                </a:extLst>
              </a:tr>
              <a:tr h="318571">
                <a:tc>
                  <a:txBody>
                    <a:bodyPr/>
                    <a:lstStyle/>
                    <a:p>
                      <a:pPr>
                        <a:lnSpc>
                          <a:spcPct val="115000"/>
                        </a:lnSpc>
                        <a:spcAft>
                          <a:spcPts val="1000"/>
                        </a:spcAft>
                      </a:pPr>
                      <a:r>
                        <a:rPr lang="en-US" sz="1800">
                          <a:effectLst/>
                        </a:rPr>
                        <a:t>5</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rPr>
                        <a:t>&gt;60</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24</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14.29%</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IN"/>
                    </a:p>
                  </a:txBody>
                  <a:tcPr/>
                </a:tc>
                <a:extLst>
                  <a:ext uri="{0D108BD9-81ED-4DB2-BD59-A6C34878D82A}">
                    <a16:rowId xmlns:a16="http://schemas.microsoft.com/office/drawing/2014/main" xmlns="" val="4067891968"/>
                  </a:ext>
                </a:extLst>
              </a:tr>
            </a:tbl>
          </a:graphicData>
        </a:graphic>
      </p:graphicFrame>
    </p:spTree>
    <p:extLst>
      <p:ext uri="{BB962C8B-B14F-4D97-AF65-F5344CB8AC3E}">
        <p14:creationId xmlns:p14="http://schemas.microsoft.com/office/powerpoint/2010/main" xmlns="" val="1671988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B3FFA3-9D96-2A6C-AF37-172F9B539DEB}"/>
              </a:ext>
            </a:extLst>
          </p:cNvPr>
          <p:cNvSpPr>
            <a:spLocks noGrp="1"/>
          </p:cNvSpPr>
          <p:nvPr>
            <p:ph type="title"/>
          </p:nvPr>
        </p:nvSpPr>
        <p:spPr>
          <a:xfrm>
            <a:off x="913774" y="0"/>
            <a:ext cx="10364451" cy="637405"/>
          </a:xfrm>
        </p:spPr>
        <p:txBody>
          <a:bodyPr>
            <a:normAutofit/>
          </a:bodyPr>
          <a:lstStyle/>
          <a:p>
            <a:r>
              <a:rPr lang="en-US" sz="2800" b="1" dirty="0">
                <a:solidFill>
                  <a:srgbClr val="002060"/>
                </a:solidFill>
                <a:effectLst/>
                <a:latin typeface="Times New Roman" panose="02020603050405020304" pitchFamily="18" charset="0"/>
                <a:ea typeface="Calibri" panose="020F0502020204030204" pitchFamily="34" charset="0"/>
              </a:rPr>
              <a:t>TYPE OF HOUSE</a:t>
            </a:r>
            <a:endParaRPr lang="en-IN" sz="4800" dirty="0"/>
          </a:p>
        </p:txBody>
      </p:sp>
      <p:graphicFrame>
        <p:nvGraphicFramePr>
          <p:cNvPr id="4" name="Chart 3">
            <a:extLst>
              <a:ext uri="{FF2B5EF4-FFF2-40B4-BE49-F238E27FC236}">
                <a16:creationId xmlns:a16="http://schemas.microsoft.com/office/drawing/2014/main" xmlns="" id="{00000000-0008-0000-0000-000002000000}"/>
              </a:ext>
            </a:extLst>
          </p:cNvPr>
          <p:cNvGraphicFramePr/>
          <p:nvPr>
            <p:extLst>
              <p:ext uri="{D42A27DB-BD31-4B8C-83A1-F6EECF244321}">
                <p14:modId xmlns:p14="http://schemas.microsoft.com/office/powerpoint/2010/main" xmlns="" val="964607061"/>
              </p:ext>
            </p:extLst>
          </p:nvPr>
        </p:nvGraphicFramePr>
        <p:xfrm>
          <a:off x="1839989" y="637405"/>
          <a:ext cx="8361630" cy="43597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5">
            <a:extLst>
              <a:ext uri="{FF2B5EF4-FFF2-40B4-BE49-F238E27FC236}">
                <a16:creationId xmlns:a16="http://schemas.microsoft.com/office/drawing/2014/main" xmlns="" id="{E5397E70-4A28-107D-E63A-3BA265DF77EF}"/>
              </a:ext>
            </a:extLst>
          </p:cNvPr>
          <p:cNvGraphicFramePr>
            <a:graphicFrameLocks noGrp="1"/>
          </p:cNvGraphicFramePr>
          <p:nvPr>
            <p:extLst>
              <p:ext uri="{D42A27DB-BD31-4B8C-83A1-F6EECF244321}">
                <p14:modId xmlns:p14="http://schemas.microsoft.com/office/powerpoint/2010/main" xmlns="" val="1383133210"/>
              </p:ext>
            </p:extLst>
          </p:nvPr>
        </p:nvGraphicFramePr>
        <p:xfrm>
          <a:off x="2247441" y="5100006"/>
          <a:ext cx="7601639" cy="1757996"/>
        </p:xfrm>
        <a:graphic>
          <a:graphicData uri="http://schemas.openxmlformats.org/drawingml/2006/table">
            <a:tbl>
              <a:tblPr firstRow="1" firstCol="1" bandRow="1"/>
              <a:tblGrid>
                <a:gridCol w="1195258">
                  <a:extLst>
                    <a:ext uri="{9D8B030D-6E8A-4147-A177-3AD203B41FA5}">
                      <a16:colId xmlns:a16="http://schemas.microsoft.com/office/drawing/2014/main" xmlns="" val="3356397849"/>
                    </a:ext>
                  </a:extLst>
                </a:gridCol>
                <a:gridCol w="1632254">
                  <a:extLst>
                    <a:ext uri="{9D8B030D-6E8A-4147-A177-3AD203B41FA5}">
                      <a16:colId xmlns:a16="http://schemas.microsoft.com/office/drawing/2014/main" xmlns="" val="1434039984"/>
                    </a:ext>
                  </a:extLst>
                </a:gridCol>
                <a:gridCol w="2571016">
                  <a:extLst>
                    <a:ext uri="{9D8B030D-6E8A-4147-A177-3AD203B41FA5}">
                      <a16:colId xmlns:a16="http://schemas.microsoft.com/office/drawing/2014/main" xmlns="" val="3386441021"/>
                    </a:ext>
                  </a:extLst>
                </a:gridCol>
                <a:gridCol w="2203111">
                  <a:extLst>
                    <a:ext uri="{9D8B030D-6E8A-4147-A177-3AD203B41FA5}">
                      <a16:colId xmlns:a16="http://schemas.microsoft.com/office/drawing/2014/main" xmlns="" val="694093815"/>
                    </a:ext>
                  </a:extLst>
                </a:gridCol>
              </a:tblGrid>
              <a:tr h="439499">
                <a:tc>
                  <a:txBody>
                    <a:bodyPr/>
                    <a:lstStyle/>
                    <a:p>
                      <a:pPr algn="ctr">
                        <a:lnSpc>
                          <a:spcPct val="115000"/>
                        </a:lnSpc>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S.l. no</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Type of house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Spaceman No</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Percentage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54164"/>
                  </a:ext>
                </a:extLst>
              </a:tr>
              <a:tr h="439499">
                <a:tc>
                  <a:txBody>
                    <a:bodyPr/>
                    <a:lstStyle/>
                    <a:p>
                      <a:pPr algn="ctr">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Katcha</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14</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37.80%</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39383015"/>
                  </a:ext>
                </a:extLst>
              </a:tr>
              <a:tr h="439499">
                <a:tc>
                  <a:txBody>
                    <a:bodyPr/>
                    <a:lstStyle/>
                    <a:p>
                      <a:pPr algn="ctr">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pucca</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04</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10.80%</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10857952"/>
                  </a:ext>
                </a:extLst>
              </a:tr>
              <a:tr h="439499">
                <a:tc>
                  <a:txBody>
                    <a:bodyPr/>
                    <a:lstStyle/>
                    <a:p>
                      <a:pPr algn="ctr">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3</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Semi pucca</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19</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51.40%</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45656813"/>
                  </a:ext>
                </a:extLst>
              </a:tr>
            </a:tbl>
          </a:graphicData>
        </a:graphic>
      </p:graphicFrame>
    </p:spTree>
    <p:extLst>
      <p:ext uri="{BB962C8B-B14F-4D97-AF65-F5344CB8AC3E}">
        <p14:creationId xmlns:p14="http://schemas.microsoft.com/office/powerpoint/2010/main" xmlns="" val="2382803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3340" name="Picture 2">
            <a:extLst>
              <a:ext uri="{FF2B5EF4-FFF2-40B4-BE49-F238E27FC236}">
                <a16:creationId xmlns:a16="http://schemas.microsoft.com/office/drawing/2014/main" xmlns="" id="{ED331677-26DE-4EC1-9413-2FBC100AD51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13342" name="Picture 13341">
            <a:extLst>
              <a:ext uri="{FF2B5EF4-FFF2-40B4-BE49-F238E27FC236}">
                <a16:creationId xmlns:a16="http://schemas.microsoft.com/office/drawing/2014/main" xmlns="" id="{69D593A5-D0AD-443F-AA6A-E7453C4213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useBgFill="1">
        <p:nvSpPr>
          <p:cNvPr id="13344" name="Rectangle 13343">
            <a:extLst>
              <a:ext uri="{FF2B5EF4-FFF2-40B4-BE49-F238E27FC236}">
                <a16:creationId xmlns:a16="http://schemas.microsoft.com/office/drawing/2014/main" xmlns="" id="{92B69085-5244-444B-97BA-997111674C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46" name="Picture 2">
            <a:extLst>
              <a:ext uri="{FF2B5EF4-FFF2-40B4-BE49-F238E27FC236}">
                <a16:creationId xmlns:a16="http://schemas.microsoft.com/office/drawing/2014/main" xmlns="" id="{3D836DC0-C5F4-4BAB-B7B2-8BC7239A55A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mt="70000"/>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a16="http://schemas.microsoft.com/office/drawing/2014/main" xmlns="" id="{B21E0129-7F34-03E8-5635-88A9CF279EB9}"/>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34230" t="29250" r="15613" b="44177"/>
          <a:stretch/>
        </p:blipFill>
        <p:spPr bwMode="auto">
          <a:xfrm>
            <a:off x="4462255" y="1295205"/>
            <a:ext cx="3312881" cy="2609892"/>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53640926-AAD7-44D8-BBD7-CCE9431645EC}">
              <a14:shadowObscured xmlns:a14="http://schemas.microsoft.com/office/drawing/2010/main" xmlns=""/>
            </a:ext>
          </a:extLst>
        </p:spPr>
      </p:pic>
      <p:pic>
        <p:nvPicPr>
          <p:cNvPr id="13313" name="Picture 34" descr="A house with clothes outside&#10;&#10;Description automatically generated with medium confidence">
            <a:extLst>
              <a:ext uri="{FF2B5EF4-FFF2-40B4-BE49-F238E27FC236}">
                <a16:creationId xmlns:a16="http://schemas.microsoft.com/office/drawing/2014/main" xmlns="" id="{978D9BA4-B2F7-3865-D3A3-67A7D5196F25}"/>
              </a:ext>
            </a:extLst>
          </p:cNvPr>
          <p:cNvPicPr>
            <a:picLocks noChangeAspect="1" noChangeArrowheads="1"/>
          </p:cNvPicPr>
          <p:nvPr/>
        </p:nvPicPr>
        <p:blipFill>
          <a:blip r:embed="rId5">
            <a:extLst>
              <a:ext uri="{28A0092B-C50C-407E-A947-70E740481C1C}">
                <a14:useLocalDpi xmlns:a14="http://schemas.microsoft.com/office/drawing/2010/main" xmlns="" val="0"/>
              </a:ext>
            </a:extLst>
          </a:blip>
          <a:stretch>
            <a:fillRect/>
          </a:stretch>
        </p:blipFill>
        <p:spPr bwMode="auto">
          <a:xfrm>
            <a:off x="7964392" y="1543866"/>
            <a:ext cx="3313833" cy="2112569"/>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xmlns="">
                <a:solidFill>
                  <a:srgbClr val="FFFFFF"/>
                </a:solidFill>
              </a14:hiddenFill>
            </a:ext>
          </a:extLst>
        </p:spPr>
      </p:pic>
      <p:pic>
        <p:nvPicPr>
          <p:cNvPr id="13348" name="Picture 13347">
            <a:extLst>
              <a:ext uri="{FF2B5EF4-FFF2-40B4-BE49-F238E27FC236}">
                <a16:creationId xmlns:a16="http://schemas.microsoft.com/office/drawing/2014/main" xmlns="" id="{A314985F-1E5B-4C5F-82BA-2F6F75D4646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xmlns="" val="0"/>
              </a:ext>
            </a:extLst>
          </a:blip>
          <a:srcRect b="55478"/>
          <a:stretch/>
        </p:blipFill>
        <p:spPr>
          <a:xfrm>
            <a:off x="-2607" y="0"/>
            <a:ext cx="12192000" cy="3053351"/>
          </a:xfrm>
          <a:prstGeom prst="rect">
            <a:avLst/>
          </a:prstGeom>
        </p:spPr>
      </p:pic>
      <p:pic>
        <p:nvPicPr>
          <p:cNvPr id="13314" name="Picture 33" descr="A group of people outside of a house&#10;&#10;Description automatically generated with low confidence">
            <a:extLst>
              <a:ext uri="{FF2B5EF4-FFF2-40B4-BE49-F238E27FC236}">
                <a16:creationId xmlns:a16="http://schemas.microsoft.com/office/drawing/2014/main" xmlns="" id="{485EB8F4-89E3-EEAA-21ED-73AFFCBA2B53}"/>
              </a:ext>
            </a:extLst>
          </p:cNvPr>
          <p:cNvPicPr>
            <a:picLocks noChangeAspect="1" noChangeArrowheads="1"/>
          </p:cNvPicPr>
          <p:nvPr/>
        </p:nvPicPr>
        <p:blipFill>
          <a:blip r:embed="rId6">
            <a:extLst>
              <a:ext uri="{28A0092B-C50C-407E-A947-70E740481C1C}">
                <a14:useLocalDpi xmlns:a14="http://schemas.microsoft.com/office/drawing/2010/main" xmlns="" val="0"/>
              </a:ext>
            </a:extLst>
          </a:blip>
          <a:stretch>
            <a:fillRect/>
          </a:stretch>
        </p:blipFill>
        <p:spPr bwMode="auto">
          <a:xfrm>
            <a:off x="960119" y="1440642"/>
            <a:ext cx="3312881" cy="2319017"/>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xmlns="">
                <a:solidFill>
                  <a:srgbClr val="FFFFFF"/>
                </a:solidFill>
              </a14:hiddenFill>
            </a:ext>
          </a:extLst>
        </p:spPr>
      </p:pic>
      <p:pic>
        <p:nvPicPr>
          <p:cNvPr id="13350" name="Picture 13349">
            <a:extLst>
              <a:ext uri="{FF2B5EF4-FFF2-40B4-BE49-F238E27FC236}">
                <a16:creationId xmlns:a16="http://schemas.microsoft.com/office/drawing/2014/main" xmlns="" id="{B571F0A0-74B6-4F8C-9480-19098721EA4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xmlns="" val="0"/>
              </a:ext>
            </a:extLst>
          </a:blip>
          <a:srcRect l="69764" t="46543"/>
          <a:stretch/>
        </p:blipFill>
        <p:spPr>
          <a:xfrm>
            <a:off x="8500434" y="3191932"/>
            <a:ext cx="3686351" cy="3666067"/>
          </a:xfrm>
          <a:prstGeom prst="rect">
            <a:avLst/>
          </a:prstGeom>
        </p:spPr>
      </p:pic>
      <p:sp>
        <p:nvSpPr>
          <p:cNvPr id="4" name="AutoShape 3">
            <a:extLst>
              <a:ext uri="{FF2B5EF4-FFF2-40B4-BE49-F238E27FC236}">
                <a16:creationId xmlns:a16="http://schemas.microsoft.com/office/drawing/2014/main" xmlns="" id="{6E44C1A2-4D00-044B-8D45-2618969E3E12}"/>
              </a:ext>
            </a:extLst>
          </p:cNvPr>
          <p:cNvSpPr>
            <a:spLocks noChangeArrowheads="1"/>
          </p:cNvSpPr>
          <p:nvPr/>
        </p:nvSpPr>
        <p:spPr bwMode="auto">
          <a:xfrm>
            <a:off x="635211" y="4562855"/>
            <a:ext cx="10916365" cy="1137554"/>
          </a:xfrm>
          <a:prstGeom prst="roundRect">
            <a:avLst>
              <a:gd name="adj" fmla="val 16667"/>
            </a:avLst>
          </a:prstGeom>
        </p:spPr>
        <p:txBody>
          <a:bodyPr vert="horz" lIns="91440" tIns="45720" rIns="91440" bIns="45720" numCol="1" rtlCol="0" anchor="b" anchorCtr="0" compatLnSpc="1">
            <a:prstTxWarp prst="textNoShape">
              <a:avLst/>
            </a:prstTxWarp>
            <a:normAutofit/>
          </a:bodyPr>
          <a:lstStyle/>
          <a:p>
            <a:pPr marL="0" marR="0" lvl="0" indent="0" algn="ctr" defTabSz="914400" fontAlgn="base">
              <a:lnSpc>
                <a:spcPct val="90000"/>
              </a:lnSpc>
              <a:spcBef>
                <a:spcPct val="0"/>
              </a:spcBef>
              <a:spcAft>
                <a:spcPts val="600"/>
              </a:spcAft>
              <a:buClrTx/>
              <a:buSzTx/>
              <a:tabLst/>
            </a:pPr>
            <a:r>
              <a:rPr kumimoji="0" lang="en-US" altLang="en-US" sz="3400" b="1" i="0" u="none" strike="noStrike" cap="all" normalizeH="0" dirty="0">
                <a:ln>
                  <a:noFill/>
                </a:ln>
                <a:solidFill>
                  <a:srgbClr val="002060"/>
                </a:solidFill>
                <a:latin typeface="+mj-lt"/>
                <a:ea typeface="+mj-ea"/>
                <a:cs typeface="+mj-cs"/>
              </a:rPr>
              <a:t>DIFFERENT TYPE OF HOUSE OF SAFARCHATA VILLAGE</a:t>
            </a:r>
            <a:endParaRPr kumimoji="0" lang="en-US" altLang="en-US" sz="3400" b="0" i="0" u="none" strike="noStrike" cap="all" normalizeH="0" dirty="0">
              <a:ln>
                <a:noFill/>
              </a:ln>
              <a:solidFill>
                <a:srgbClr val="002060"/>
              </a:solidFill>
              <a:latin typeface="+mj-lt"/>
              <a:ea typeface="+mj-ea"/>
              <a:cs typeface="+mj-cs"/>
            </a:endParaRPr>
          </a:p>
        </p:txBody>
      </p:sp>
    </p:spTree>
    <p:extLst>
      <p:ext uri="{BB962C8B-B14F-4D97-AF65-F5344CB8AC3E}">
        <p14:creationId xmlns:p14="http://schemas.microsoft.com/office/powerpoint/2010/main" xmlns="" val="3867274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CFDF52-E897-A92D-67BE-52061743956C}"/>
              </a:ext>
            </a:extLst>
          </p:cNvPr>
          <p:cNvSpPr>
            <a:spLocks noGrp="1"/>
          </p:cNvSpPr>
          <p:nvPr>
            <p:ph type="title"/>
          </p:nvPr>
        </p:nvSpPr>
        <p:spPr>
          <a:xfrm>
            <a:off x="913149" y="0"/>
            <a:ext cx="10364451" cy="714523"/>
          </a:xfrm>
        </p:spPr>
        <p:txBody>
          <a:bodyPr>
            <a:normAutofit/>
          </a:bodyPr>
          <a:lstStyle/>
          <a:p>
            <a:r>
              <a:rPr lang="en-US" sz="2800" b="1" dirty="0">
                <a:solidFill>
                  <a:srgbClr val="002060"/>
                </a:solidFill>
                <a:effectLst/>
                <a:latin typeface="Times New Roman" panose="02020603050405020304" pitchFamily="18" charset="0"/>
                <a:ea typeface="Calibri" panose="020F0502020204030204" pitchFamily="34" charset="0"/>
              </a:rPr>
              <a:t>TYPE OF WALL</a:t>
            </a:r>
            <a:endParaRPr lang="en-IN" sz="4800" dirty="0"/>
          </a:p>
        </p:txBody>
      </p:sp>
      <p:graphicFrame>
        <p:nvGraphicFramePr>
          <p:cNvPr id="4" name="Content Placeholder 3">
            <a:extLst>
              <a:ext uri="{FF2B5EF4-FFF2-40B4-BE49-F238E27FC236}">
                <a16:creationId xmlns:a16="http://schemas.microsoft.com/office/drawing/2014/main" xmlns="" id="{00000000-0008-0000-0000-000004000000}"/>
              </a:ext>
            </a:extLst>
          </p:cNvPr>
          <p:cNvGraphicFramePr>
            <a:graphicFrameLocks noGrp="1"/>
          </p:cNvGraphicFramePr>
          <p:nvPr>
            <p:ph sz="quarter" idx="13"/>
            <p:extLst>
              <p:ext uri="{D42A27DB-BD31-4B8C-83A1-F6EECF244321}">
                <p14:modId xmlns:p14="http://schemas.microsoft.com/office/powerpoint/2010/main" xmlns="" val="782218743"/>
              </p:ext>
            </p:extLst>
          </p:nvPr>
        </p:nvGraphicFramePr>
        <p:xfrm>
          <a:off x="571626" y="714523"/>
          <a:ext cx="10363200" cy="45626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a:extLst>
              <a:ext uri="{FF2B5EF4-FFF2-40B4-BE49-F238E27FC236}">
                <a16:creationId xmlns:a16="http://schemas.microsoft.com/office/drawing/2014/main" xmlns="" id="{C3DCA1F4-4108-57C2-8B10-6906F4BBF8B1}"/>
              </a:ext>
            </a:extLst>
          </p:cNvPr>
          <p:cNvGraphicFramePr>
            <a:graphicFrameLocks noGrp="1"/>
          </p:cNvGraphicFramePr>
          <p:nvPr>
            <p:extLst>
              <p:ext uri="{D42A27DB-BD31-4B8C-83A1-F6EECF244321}">
                <p14:modId xmlns:p14="http://schemas.microsoft.com/office/powerpoint/2010/main" xmlns="" val="3573540249"/>
              </p:ext>
            </p:extLst>
          </p:nvPr>
        </p:nvGraphicFramePr>
        <p:xfrm>
          <a:off x="1751682" y="5585553"/>
          <a:ext cx="8251634" cy="1167786"/>
        </p:xfrm>
        <a:graphic>
          <a:graphicData uri="http://schemas.openxmlformats.org/drawingml/2006/table">
            <a:tbl>
              <a:tblPr firstRow="1" firstCol="1" bandRow="1">
                <a:tableStyleId>{5C22544A-7EE6-4342-B048-85BDC9FD1C3A}</a:tableStyleId>
              </a:tblPr>
              <a:tblGrid>
                <a:gridCol w="1532577">
                  <a:extLst>
                    <a:ext uri="{9D8B030D-6E8A-4147-A177-3AD203B41FA5}">
                      <a16:colId xmlns:a16="http://schemas.microsoft.com/office/drawing/2014/main" xmlns="" val="1049324364"/>
                    </a:ext>
                  </a:extLst>
                </a:gridCol>
                <a:gridCol w="3064322">
                  <a:extLst>
                    <a:ext uri="{9D8B030D-6E8A-4147-A177-3AD203B41FA5}">
                      <a16:colId xmlns:a16="http://schemas.microsoft.com/office/drawing/2014/main" xmlns="" val="3853431729"/>
                    </a:ext>
                  </a:extLst>
                </a:gridCol>
                <a:gridCol w="2004075">
                  <a:extLst>
                    <a:ext uri="{9D8B030D-6E8A-4147-A177-3AD203B41FA5}">
                      <a16:colId xmlns:a16="http://schemas.microsoft.com/office/drawing/2014/main" xmlns="" val="4283849946"/>
                    </a:ext>
                  </a:extLst>
                </a:gridCol>
                <a:gridCol w="1650660">
                  <a:extLst>
                    <a:ext uri="{9D8B030D-6E8A-4147-A177-3AD203B41FA5}">
                      <a16:colId xmlns:a16="http://schemas.microsoft.com/office/drawing/2014/main" xmlns="" val="2343791621"/>
                    </a:ext>
                  </a:extLst>
                </a:gridCol>
              </a:tblGrid>
              <a:tr h="389262">
                <a:tc>
                  <a:txBody>
                    <a:bodyPr/>
                    <a:lstStyle/>
                    <a:p>
                      <a:pPr algn="ctr">
                        <a:lnSpc>
                          <a:spcPct val="115000"/>
                        </a:lnSpc>
                        <a:spcAft>
                          <a:spcPts val="1000"/>
                        </a:spcAft>
                      </a:pPr>
                      <a:r>
                        <a:rPr lang="en-US" sz="1800" dirty="0">
                          <a:effectLst/>
                        </a:rPr>
                        <a:t>S.l. No</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dirty="0">
                          <a:effectLst/>
                        </a:rPr>
                        <a:t>Type of wall</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rPr>
                        <a:t>Spaceman No</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rPr>
                        <a:t>Percentage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56932117"/>
                  </a:ext>
                </a:extLst>
              </a:tr>
              <a:tr h="389262">
                <a:tc>
                  <a:txBody>
                    <a:bodyPr/>
                    <a:lstStyle/>
                    <a:p>
                      <a:pPr algn="ctr">
                        <a:lnSpc>
                          <a:spcPct val="115000"/>
                        </a:lnSpc>
                        <a:spcAft>
                          <a:spcPts val="1000"/>
                        </a:spcAft>
                      </a:pPr>
                      <a:r>
                        <a:rPr lang="en-US" sz="1800">
                          <a:effectLst/>
                        </a:rPr>
                        <a:t>1</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dirty="0">
                          <a:effectLst/>
                        </a:rPr>
                        <a:t>Katcha</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rPr>
                        <a:t>17</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dirty="0">
                          <a:effectLst/>
                        </a:rPr>
                        <a:t>45.90%</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788220133"/>
                  </a:ext>
                </a:extLst>
              </a:tr>
              <a:tr h="389262">
                <a:tc>
                  <a:txBody>
                    <a:bodyPr/>
                    <a:lstStyle/>
                    <a:p>
                      <a:pPr algn="ctr">
                        <a:lnSpc>
                          <a:spcPct val="115000"/>
                        </a:lnSpc>
                        <a:spcAft>
                          <a:spcPts val="1000"/>
                        </a:spcAft>
                      </a:pPr>
                      <a:r>
                        <a:rPr lang="en-US" sz="1800">
                          <a:effectLst/>
                        </a:rPr>
                        <a:t>2</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rPr>
                        <a:t>Pucca</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dirty="0">
                          <a:effectLst/>
                        </a:rPr>
                        <a:t>20</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dirty="0">
                          <a:effectLst/>
                        </a:rPr>
                        <a:t>54.10%</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472402416"/>
                  </a:ext>
                </a:extLst>
              </a:tr>
            </a:tbl>
          </a:graphicData>
        </a:graphic>
      </p:graphicFrame>
    </p:spTree>
    <p:extLst>
      <p:ext uri="{BB962C8B-B14F-4D97-AF65-F5344CB8AC3E}">
        <p14:creationId xmlns:p14="http://schemas.microsoft.com/office/powerpoint/2010/main" xmlns="" val="1354240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6410" name="Picture 2">
            <a:extLst>
              <a:ext uri="{FF2B5EF4-FFF2-40B4-BE49-F238E27FC236}">
                <a16:creationId xmlns:a16="http://schemas.microsoft.com/office/drawing/2014/main" xmlns="" id="{F1168660-E713-4688-8E63-A114BED4A26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16412" name="Picture 16411">
            <a:extLst>
              <a:ext uri="{FF2B5EF4-FFF2-40B4-BE49-F238E27FC236}">
                <a16:creationId xmlns:a16="http://schemas.microsoft.com/office/drawing/2014/main" xmlns="" id="{56847E33-9CB4-4B4F-92C5-07746313F4C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useBgFill="1">
        <p:nvSpPr>
          <p:cNvPr id="16414" name="Rectangle 16413">
            <a:extLst>
              <a:ext uri="{FF2B5EF4-FFF2-40B4-BE49-F238E27FC236}">
                <a16:creationId xmlns:a16="http://schemas.microsoft.com/office/drawing/2014/main" xmlns="" id="{5E32B983-1847-421B-8239-B749828CE3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416" name="Picture 2">
            <a:extLst>
              <a:ext uri="{FF2B5EF4-FFF2-40B4-BE49-F238E27FC236}">
                <a16:creationId xmlns:a16="http://schemas.microsoft.com/office/drawing/2014/main" xmlns="" id="{10ADB8E4-0CB5-4A15-9830-06F6F503FCA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xmlns=""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16404" name="Picture 37">
            <a:extLst>
              <a:ext uri="{FF2B5EF4-FFF2-40B4-BE49-F238E27FC236}">
                <a16:creationId xmlns:a16="http://schemas.microsoft.com/office/drawing/2014/main" xmlns="" id="{10E41282-039E-0FEC-EDBC-23DEAB983EC6}"/>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8890" r="29486" b="2"/>
          <a:stretch/>
        </p:blipFill>
        <p:spPr bwMode="auto">
          <a:xfrm>
            <a:off x="20" y="10"/>
            <a:ext cx="4059916" cy="4187729"/>
          </a:xfrm>
          <a:prstGeom prst="rect">
            <a:avLst/>
          </a:prstGeom>
          <a:noFill/>
          <a:extLst>
            <a:ext uri="{909E8E84-426E-40DD-AFC4-6F175D3DCCD1}">
              <a14:hiddenFill xmlns:a14="http://schemas.microsoft.com/office/drawing/2010/main" xmlns="">
                <a:solidFill>
                  <a:srgbClr val="FFFFFF"/>
                </a:solidFill>
              </a14:hiddenFill>
            </a:ext>
          </a:extLst>
        </p:spPr>
      </p:pic>
      <p:pic>
        <p:nvPicPr>
          <p:cNvPr id="16405" name="Picture 87">
            <a:extLst>
              <a:ext uri="{FF2B5EF4-FFF2-40B4-BE49-F238E27FC236}">
                <a16:creationId xmlns:a16="http://schemas.microsoft.com/office/drawing/2014/main" xmlns="" id="{17559F51-E9D4-9A48-7582-9C6CE2182F45}"/>
              </a:ext>
            </a:extLst>
          </p:cNvPr>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6628" r="58414" b="1"/>
          <a:stretch/>
        </p:blipFill>
        <p:spPr bwMode="auto">
          <a:xfrm>
            <a:off x="4066031" y="10"/>
            <a:ext cx="4094987" cy="4187729"/>
          </a:xfrm>
          <a:prstGeom prst="rect">
            <a:avLst/>
          </a:prstGeom>
          <a:noFill/>
          <a:extLst>
            <a:ext uri="{909E8E84-426E-40DD-AFC4-6F175D3DCCD1}">
              <a14:hiddenFill xmlns:a14="http://schemas.microsoft.com/office/drawing/2010/main" xmlns="">
                <a:solidFill>
                  <a:srgbClr val="FFFFFF"/>
                </a:solidFill>
              </a14:hiddenFill>
            </a:ext>
          </a:extLst>
        </p:spPr>
      </p:pic>
      <p:sp>
        <p:nvSpPr>
          <p:cNvPr id="16418" name="Rectangle 16417">
            <a:extLst>
              <a:ext uri="{FF2B5EF4-FFF2-40B4-BE49-F238E27FC236}">
                <a16:creationId xmlns:a16="http://schemas.microsoft.com/office/drawing/2014/main" xmlns="" id="{F6981995-A76E-409B-81AC-9E97AF1F5D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18790" y="-2"/>
            <a:ext cx="82296" cy="4197096"/>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20" name="Rectangle 16419">
            <a:extLst>
              <a:ext uri="{FF2B5EF4-FFF2-40B4-BE49-F238E27FC236}">
                <a16:creationId xmlns:a16="http://schemas.microsoft.com/office/drawing/2014/main" xmlns="" id="{7C18D3E6-011E-4826-A436-996F6EAA66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61022" y="-2"/>
            <a:ext cx="82296" cy="4197096"/>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403" name="Picture 63" descr="A house with a thatched roof&#10;&#10;Description automatically generated with low confidence">
            <a:extLst>
              <a:ext uri="{FF2B5EF4-FFF2-40B4-BE49-F238E27FC236}">
                <a16:creationId xmlns:a16="http://schemas.microsoft.com/office/drawing/2014/main" xmlns="" id="{C720E88C-8F45-23E0-22AA-A80952A79E67}"/>
              </a:ext>
            </a:extLst>
          </p:cNvPr>
          <p:cNvPicPr>
            <a:picLocks noChangeAspect="1" noChangeArrowheads="1"/>
          </p:cNvPicPr>
          <p:nvPr/>
        </p:nvPicPr>
        <p:blipFill rotWithShape="1">
          <a:blip r:embed="rId6">
            <a:extLst>
              <a:ext uri="{28A0092B-C50C-407E-A947-70E740481C1C}">
                <a14:useLocalDpi xmlns:a14="http://schemas.microsoft.com/office/drawing/2010/main" xmlns="" val="0"/>
              </a:ext>
            </a:extLst>
          </a:blip>
          <a:srcRect l="16738" r="18910" b="2"/>
          <a:stretch/>
        </p:blipFill>
        <p:spPr bwMode="auto">
          <a:xfrm>
            <a:off x="8243318" y="10"/>
            <a:ext cx="3948682" cy="4187729"/>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6422" name="Straight Connector 16421">
            <a:extLst>
              <a:ext uri="{FF2B5EF4-FFF2-40B4-BE49-F238E27FC236}">
                <a16:creationId xmlns:a16="http://schemas.microsoft.com/office/drawing/2014/main" xmlns="" id="{D75C13E6-4B79-4674-9E56-DCBC4C5FFD7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5240" y="4229100"/>
            <a:ext cx="1216152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16424" name="Picture 16423">
            <a:extLst>
              <a:ext uri="{FF2B5EF4-FFF2-40B4-BE49-F238E27FC236}">
                <a16:creationId xmlns:a16="http://schemas.microsoft.com/office/drawing/2014/main" xmlns="" id="{A75B67EE-94DE-4CC5-8484-13DB807EE84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2" name="Rectangle 14">
            <a:extLst>
              <a:ext uri="{FF2B5EF4-FFF2-40B4-BE49-F238E27FC236}">
                <a16:creationId xmlns:a16="http://schemas.microsoft.com/office/drawing/2014/main" xmlns="" id="{6531BAAE-5BBD-D237-0D10-64853BD3A75F}"/>
              </a:ext>
            </a:extLst>
          </p:cNvPr>
          <p:cNvSpPr>
            <a:spLocks noGrp="1" noChangeArrowheads="1"/>
          </p:cNvSpPr>
          <p:nvPr>
            <p:ph type="title"/>
          </p:nvPr>
        </p:nvSpPr>
        <p:spPr bwMode="auto">
          <a:xfrm>
            <a:off x="1146048" y="4437888"/>
            <a:ext cx="9899904" cy="1116711"/>
          </a:xfrm>
          <a:prstGeom prst="rect">
            <a:avLst/>
          </a:prstGeom>
        </p:spPr>
        <p:txBody>
          <a:bodyPr vert="horz" lIns="91440" tIns="45720" rIns="91440" bIns="45720" numCol="1" rtlCol="0" anchor="b" anchorCtr="0" compatLnSpc="1">
            <a:prstTxWarp prst="textNoShape">
              <a:avLst/>
            </a:prstTxWarp>
            <a:normAutofit/>
          </a:bodyPr>
          <a:lstStyle/>
          <a:p>
            <a:pPr marL="0" marR="0" lvl="0" indent="0" fontAlgn="base">
              <a:spcAft>
                <a:spcPct val="0"/>
              </a:spcAft>
              <a:buClrTx/>
              <a:buSzTx/>
              <a:tabLst/>
            </a:pPr>
            <a:r>
              <a:rPr kumimoji="0" lang="en-US" altLang="en-US" sz="3700" b="1" i="0" u="none" strike="noStrike" normalizeH="0" dirty="0">
                <a:ln>
                  <a:noFill/>
                </a:ln>
                <a:solidFill>
                  <a:srgbClr val="002060"/>
                </a:solidFill>
              </a:rPr>
              <a:t>ROOF STRUCTURE OF HOUSES IN SAFARCHATA VILLAGE</a:t>
            </a:r>
            <a:endParaRPr kumimoji="0" lang="en-US" altLang="en-US" sz="3700" b="0" i="0" u="none" strike="noStrike" normalizeH="0" dirty="0">
              <a:ln>
                <a:noFill/>
              </a:ln>
              <a:solidFill>
                <a:srgbClr val="002060"/>
              </a:solidFill>
            </a:endParaRPr>
          </a:p>
        </p:txBody>
      </p:sp>
    </p:spTree>
    <p:extLst>
      <p:ext uri="{BB962C8B-B14F-4D97-AF65-F5344CB8AC3E}">
        <p14:creationId xmlns:p14="http://schemas.microsoft.com/office/powerpoint/2010/main" xmlns="" val="257395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CF4390-0B09-DBA3-C03A-60544F9A7CF9}"/>
              </a:ext>
            </a:extLst>
          </p:cNvPr>
          <p:cNvSpPr>
            <a:spLocks noGrp="1"/>
          </p:cNvSpPr>
          <p:nvPr>
            <p:ph type="title"/>
          </p:nvPr>
        </p:nvSpPr>
        <p:spPr>
          <a:xfrm>
            <a:off x="695094" y="-173220"/>
            <a:ext cx="11069443" cy="1596177"/>
          </a:xfrm>
        </p:spPr>
        <p:txBody>
          <a:bodyPr/>
          <a:lstStyle/>
          <a:p>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AIM AND OBJECTIVES OF THE FIELD STUDY</a:t>
            </a:r>
            <a:r>
              <a:rPr lang="en-IN" sz="1800" dirty="0">
                <a:effectLst/>
                <a:latin typeface="Calibri" panose="020F0502020204030204" pitchFamily="34" charset="0"/>
                <a:ea typeface="Calibri" panose="020F0502020204030204" pitchFamily="34" charset="0"/>
                <a:cs typeface="Times New Roman" panose="02020603050405020304" pitchFamily="18" charset="0"/>
              </a:rPr>
              <a:t/>
            </a:r>
            <a:br>
              <a:rPr lang="en-IN" sz="18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graphicFrame>
        <p:nvGraphicFramePr>
          <p:cNvPr id="24" name="Content Placeholder 2">
            <a:extLst>
              <a:ext uri="{FF2B5EF4-FFF2-40B4-BE49-F238E27FC236}">
                <a16:creationId xmlns:a16="http://schemas.microsoft.com/office/drawing/2014/main" xmlns="" id="{FE634F46-342D-8735-907A-A4816EC188A6}"/>
              </a:ext>
            </a:extLst>
          </p:cNvPr>
          <p:cNvGraphicFramePr>
            <a:graphicFrameLocks noGrp="1"/>
          </p:cNvGraphicFramePr>
          <p:nvPr>
            <p:ph sz="quarter" idx="13"/>
            <p:extLst>
              <p:ext uri="{D42A27DB-BD31-4B8C-83A1-F6EECF244321}">
                <p14:modId xmlns:p14="http://schemas.microsoft.com/office/powerpoint/2010/main" xmlns="" val="3425850641"/>
              </p:ext>
            </p:extLst>
          </p:nvPr>
        </p:nvGraphicFramePr>
        <p:xfrm>
          <a:off x="913773" y="264405"/>
          <a:ext cx="10583133" cy="63928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2355487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640810-8792-1C86-B95A-923017231D66}"/>
              </a:ext>
            </a:extLst>
          </p:cNvPr>
          <p:cNvSpPr>
            <a:spLocks noGrp="1"/>
          </p:cNvSpPr>
          <p:nvPr>
            <p:ph type="title"/>
          </p:nvPr>
        </p:nvSpPr>
        <p:spPr>
          <a:xfrm>
            <a:off x="913774" y="0"/>
            <a:ext cx="10364451" cy="923667"/>
          </a:xfrm>
        </p:spPr>
        <p:txBody>
          <a:bodyPr>
            <a:normAutofit/>
          </a:bodyPr>
          <a:lstStyle/>
          <a:p>
            <a:r>
              <a:rPr lang="en-US" sz="2800" b="1" dirty="0">
                <a:solidFill>
                  <a:srgbClr val="002060"/>
                </a:solidFill>
                <a:effectLst/>
                <a:latin typeface="Times New Roman" panose="02020603050405020304" pitchFamily="18" charset="0"/>
                <a:ea typeface="Calibri" panose="020F0502020204030204" pitchFamily="34" charset="0"/>
              </a:rPr>
              <a:t>BUILT UP AREA</a:t>
            </a:r>
            <a:endParaRPr lang="en-IN" sz="4800" dirty="0"/>
          </a:p>
        </p:txBody>
      </p:sp>
      <p:graphicFrame>
        <p:nvGraphicFramePr>
          <p:cNvPr id="4" name="Content Placeholder 3">
            <a:extLst>
              <a:ext uri="{FF2B5EF4-FFF2-40B4-BE49-F238E27FC236}">
                <a16:creationId xmlns:a16="http://schemas.microsoft.com/office/drawing/2014/main" xmlns="" id="{00000000-0008-0000-0000-000006000000}"/>
              </a:ext>
            </a:extLst>
          </p:cNvPr>
          <p:cNvGraphicFramePr>
            <a:graphicFrameLocks noGrp="1"/>
          </p:cNvGraphicFramePr>
          <p:nvPr>
            <p:ph sz="quarter" idx="13"/>
            <p:extLst>
              <p:ext uri="{D42A27DB-BD31-4B8C-83A1-F6EECF244321}">
                <p14:modId xmlns:p14="http://schemas.microsoft.com/office/powerpoint/2010/main" xmlns="" val="309943479"/>
              </p:ext>
            </p:extLst>
          </p:nvPr>
        </p:nvGraphicFramePr>
        <p:xfrm>
          <a:off x="673552" y="648246"/>
          <a:ext cx="10363200" cy="41110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a:extLst>
              <a:ext uri="{FF2B5EF4-FFF2-40B4-BE49-F238E27FC236}">
                <a16:creationId xmlns:a16="http://schemas.microsoft.com/office/drawing/2014/main" xmlns="" id="{68F58F2F-D9CC-D0A6-D859-0559E64181E8}"/>
              </a:ext>
            </a:extLst>
          </p:cNvPr>
          <p:cNvGraphicFramePr>
            <a:graphicFrameLocks noGrp="1"/>
          </p:cNvGraphicFramePr>
          <p:nvPr>
            <p:extLst>
              <p:ext uri="{D42A27DB-BD31-4B8C-83A1-F6EECF244321}">
                <p14:modId xmlns:p14="http://schemas.microsoft.com/office/powerpoint/2010/main" xmlns="" val="1763748556"/>
              </p:ext>
            </p:extLst>
          </p:nvPr>
        </p:nvGraphicFramePr>
        <p:xfrm>
          <a:off x="913774" y="4963099"/>
          <a:ext cx="9882756" cy="1801261"/>
        </p:xfrm>
        <a:graphic>
          <a:graphicData uri="http://schemas.openxmlformats.org/drawingml/2006/table">
            <a:tbl>
              <a:tblPr firstRow="1" firstCol="1" bandRow="1">
                <a:tableStyleId>{F5AB1C69-6EDB-4FF4-983F-18BD219EF322}</a:tableStyleId>
              </a:tblPr>
              <a:tblGrid>
                <a:gridCol w="1490238">
                  <a:extLst>
                    <a:ext uri="{9D8B030D-6E8A-4147-A177-3AD203B41FA5}">
                      <a16:colId xmlns:a16="http://schemas.microsoft.com/office/drawing/2014/main" xmlns="" val="1533659605"/>
                    </a:ext>
                  </a:extLst>
                </a:gridCol>
                <a:gridCol w="3094931">
                  <a:extLst>
                    <a:ext uri="{9D8B030D-6E8A-4147-A177-3AD203B41FA5}">
                      <a16:colId xmlns:a16="http://schemas.microsoft.com/office/drawing/2014/main" xmlns="" val="3678306361"/>
                    </a:ext>
                  </a:extLst>
                </a:gridCol>
                <a:gridCol w="2813467">
                  <a:extLst>
                    <a:ext uri="{9D8B030D-6E8A-4147-A177-3AD203B41FA5}">
                      <a16:colId xmlns:a16="http://schemas.microsoft.com/office/drawing/2014/main" xmlns="" val="2097314533"/>
                    </a:ext>
                  </a:extLst>
                </a:gridCol>
                <a:gridCol w="2484120">
                  <a:extLst>
                    <a:ext uri="{9D8B030D-6E8A-4147-A177-3AD203B41FA5}">
                      <a16:colId xmlns:a16="http://schemas.microsoft.com/office/drawing/2014/main" xmlns="" val="963567220"/>
                    </a:ext>
                  </a:extLst>
                </a:gridCol>
              </a:tblGrid>
              <a:tr h="433259">
                <a:tc>
                  <a:txBody>
                    <a:bodyPr/>
                    <a:lstStyle/>
                    <a:p>
                      <a:pPr algn="ctr">
                        <a:lnSpc>
                          <a:spcPct val="115000"/>
                        </a:lnSpc>
                        <a:spcAft>
                          <a:spcPts val="1000"/>
                        </a:spcAft>
                      </a:pPr>
                      <a:r>
                        <a:rPr lang="en-US" sz="1800" dirty="0">
                          <a:effectLst/>
                        </a:rPr>
                        <a:t>S.L. No</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dirty="0">
                          <a:effectLst/>
                        </a:rPr>
                        <a:t>Type of built-up area(sq ft)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rPr>
                        <a:t>Specimen no</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rPr>
                        <a:t>percentage</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15368345"/>
                  </a:ext>
                </a:extLst>
              </a:tr>
              <a:tr h="341562">
                <a:tc>
                  <a:txBody>
                    <a:bodyPr/>
                    <a:lstStyle/>
                    <a:p>
                      <a:pPr algn="ctr">
                        <a:lnSpc>
                          <a:spcPct val="115000"/>
                        </a:lnSpc>
                        <a:spcAft>
                          <a:spcPts val="1000"/>
                        </a:spcAft>
                      </a:pPr>
                      <a:r>
                        <a:rPr lang="en-US" sz="1800">
                          <a:effectLst/>
                        </a:rPr>
                        <a:t>1</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dirty="0">
                          <a:effectLst/>
                        </a:rPr>
                        <a:t>&lt;250</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rPr>
                        <a:t>13</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rPr>
                        <a:t>35.20%</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71053175"/>
                  </a:ext>
                </a:extLst>
              </a:tr>
              <a:tr h="341562">
                <a:tc>
                  <a:txBody>
                    <a:bodyPr/>
                    <a:lstStyle/>
                    <a:p>
                      <a:pPr algn="ctr">
                        <a:lnSpc>
                          <a:spcPct val="115000"/>
                        </a:lnSpc>
                        <a:spcAft>
                          <a:spcPts val="1000"/>
                        </a:spcAft>
                      </a:pPr>
                      <a:r>
                        <a:rPr lang="en-US" sz="1800">
                          <a:effectLst/>
                        </a:rPr>
                        <a:t>2</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dirty="0">
                          <a:effectLst/>
                        </a:rPr>
                        <a:t>250-500</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dirty="0">
                          <a:effectLst/>
                        </a:rPr>
                        <a:t>17</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rPr>
                        <a:t>49.90%</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49012339"/>
                  </a:ext>
                </a:extLst>
              </a:tr>
              <a:tr h="341562">
                <a:tc>
                  <a:txBody>
                    <a:bodyPr/>
                    <a:lstStyle/>
                    <a:p>
                      <a:pPr algn="ctr">
                        <a:lnSpc>
                          <a:spcPct val="115000"/>
                        </a:lnSpc>
                        <a:spcAft>
                          <a:spcPts val="1000"/>
                        </a:spcAft>
                      </a:pPr>
                      <a:r>
                        <a:rPr lang="en-US" sz="1800">
                          <a:effectLst/>
                        </a:rPr>
                        <a:t>3</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rPr>
                        <a:t>500-750</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dirty="0">
                          <a:effectLst/>
                        </a:rPr>
                        <a:t>07</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dirty="0">
                          <a:effectLst/>
                        </a:rPr>
                        <a:t>18.90%</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88560327"/>
                  </a:ext>
                </a:extLst>
              </a:tr>
              <a:tr h="343316">
                <a:tc>
                  <a:txBody>
                    <a:bodyPr/>
                    <a:lstStyle/>
                    <a:p>
                      <a:pPr algn="ctr">
                        <a:lnSpc>
                          <a:spcPct val="115000"/>
                        </a:lnSpc>
                        <a:spcAft>
                          <a:spcPts val="1000"/>
                        </a:spcAft>
                      </a:pPr>
                      <a:r>
                        <a:rPr lang="en-US" sz="1800">
                          <a:effectLst/>
                        </a:rPr>
                        <a:t>4</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rPr>
                        <a:t>&gt;750</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rPr>
                        <a:t>00</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dirty="0">
                          <a:effectLst/>
                        </a:rPr>
                        <a:t>00.00%</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315389324"/>
                  </a:ext>
                </a:extLst>
              </a:tr>
            </a:tbl>
          </a:graphicData>
        </a:graphic>
      </p:graphicFrame>
    </p:spTree>
    <p:extLst>
      <p:ext uri="{BB962C8B-B14F-4D97-AF65-F5344CB8AC3E}">
        <p14:creationId xmlns:p14="http://schemas.microsoft.com/office/powerpoint/2010/main" xmlns="" val="2552494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D550E-7B83-AAE1-E7E3-9AB8E7B9AC09}"/>
              </a:ext>
            </a:extLst>
          </p:cNvPr>
          <p:cNvSpPr>
            <a:spLocks noGrp="1"/>
          </p:cNvSpPr>
          <p:nvPr>
            <p:ph type="title"/>
          </p:nvPr>
        </p:nvSpPr>
        <p:spPr>
          <a:xfrm>
            <a:off x="913774" y="0"/>
            <a:ext cx="10364451" cy="615372"/>
          </a:xfrm>
        </p:spPr>
        <p:txBody>
          <a:bodyPr>
            <a:normAutofit/>
          </a:bodyPr>
          <a:lstStyle/>
          <a:p>
            <a:r>
              <a:rPr lang="en-US" sz="2800" b="1" dirty="0">
                <a:solidFill>
                  <a:srgbClr val="002060"/>
                </a:solidFill>
                <a:effectLst/>
                <a:latin typeface="Times New Roman" panose="02020603050405020304" pitchFamily="18" charset="0"/>
                <a:ea typeface="Calibri" panose="020F0502020204030204" pitchFamily="34" charset="0"/>
              </a:rPr>
              <a:t>NUMBER OF ROOM</a:t>
            </a:r>
            <a:endParaRPr lang="en-IN" sz="4800" dirty="0"/>
          </a:p>
        </p:txBody>
      </p:sp>
      <p:graphicFrame>
        <p:nvGraphicFramePr>
          <p:cNvPr id="4" name="Content Placeholder 3">
            <a:extLst>
              <a:ext uri="{FF2B5EF4-FFF2-40B4-BE49-F238E27FC236}">
                <a16:creationId xmlns:a16="http://schemas.microsoft.com/office/drawing/2014/main" xmlns="" id="{D166FD4B-1EB3-CCC1-9954-3F096B321E0A}"/>
              </a:ext>
            </a:extLst>
          </p:cNvPr>
          <p:cNvGraphicFramePr>
            <a:graphicFrameLocks noGrp="1"/>
          </p:cNvGraphicFramePr>
          <p:nvPr>
            <p:ph sz="quarter" idx="13"/>
            <p:extLst>
              <p:ext uri="{D42A27DB-BD31-4B8C-83A1-F6EECF244321}">
                <p14:modId xmlns:p14="http://schemas.microsoft.com/office/powerpoint/2010/main" xmlns="" val="764981701"/>
              </p:ext>
            </p:extLst>
          </p:nvPr>
        </p:nvGraphicFramePr>
        <p:xfrm>
          <a:off x="913774" y="615373"/>
          <a:ext cx="10363200" cy="43422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a:extLst>
              <a:ext uri="{FF2B5EF4-FFF2-40B4-BE49-F238E27FC236}">
                <a16:creationId xmlns:a16="http://schemas.microsoft.com/office/drawing/2014/main" xmlns="" id="{9B260BDC-8B32-0071-C349-8FC73E013CB7}"/>
              </a:ext>
            </a:extLst>
          </p:cNvPr>
          <p:cNvGraphicFramePr>
            <a:graphicFrameLocks noGrp="1"/>
          </p:cNvGraphicFramePr>
          <p:nvPr>
            <p:extLst>
              <p:ext uri="{D42A27DB-BD31-4B8C-83A1-F6EECF244321}">
                <p14:modId xmlns:p14="http://schemas.microsoft.com/office/powerpoint/2010/main" xmlns="" val="4158294638"/>
              </p:ext>
            </p:extLst>
          </p:nvPr>
        </p:nvGraphicFramePr>
        <p:xfrm>
          <a:off x="1608462" y="5067759"/>
          <a:ext cx="9033832" cy="1696596"/>
        </p:xfrm>
        <a:graphic>
          <a:graphicData uri="http://schemas.openxmlformats.org/drawingml/2006/table">
            <a:tbl>
              <a:tblPr firstRow="1" firstCol="1" bandRow="1">
                <a:tableStyleId>{F5AB1C69-6EDB-4FF4-983F-18BD219EF322}</a:tableStyleId>
              </a:tblPr>
              <a:tblGrid>
                <a:gridCol w="1577054">
                  <a:extLst>
                    <a:ext uri="{9D8B030D-6E8A-4147-A177-3AD203B41FA5}">
                      <a16:colId xmlns:a16="http://schemas.microsoft.com/office/drawing/2014/main" xmlns="" val="2737323062"/>
                    </a:ext>
                  </a:extLst>
                </a:gridCol>
                <a:gridCol w="3259662">
                  <a:extLst>
                    <a:ext uri="{9D8B030D-6E8A-4147-A177-3AD203B41FA5}">
                      <a16:colId xmlns:a16="http://schemas.microsoft.com/office/drawing/2014/main" xmlns="" val="1537817231"/>
                    </a:ext>
                  </a:extLst>
                </a:gridCol>
                <a:gridCol w="1975237">
                  <a:extLst>
                    <a:ext uri="{9D8B030D-6E8A-4147-A177-3AD203B41FA5}">
                      <a16:colId xmlns:a16="http://schemas.microsoft.com/office/drawing/2014/main" xmlns="" val="1840156672"/>
                    </a:ext>
                  </a:extLst>
                </a:gridCol>
                <a:gridCol w="2221879">
                  <a:extLst>
                    <a:ext uri="{9D8B030D-6E8A-4147-A177-3AD203B41FA5}">
                      <a16:colId xmlns:a16="http://schemas.microsoft.com/office/drawing/2014/main" xmlns="" val="3233195819"/>
                    </a:ext>
                  </a:extLst>
                </a:gridCol>
              </a:tblGrid>
              <a:tr h="282766">
                <a:tc>
                  <a:txBody>
                    <a:bodyPr/>
                    <a:lstStyle/>
                    <a:p>
                      <a:pPr algn="ctr">
                        <a:lnSpc>
                          <a:spcPct val="115000"/>
                        </a:lnSpc>
                        <a:spcAft>
                          <a:spcPts val="1000"/>
                        </a:spcAft>
                      </a:pPr>
                      <a:r>
                        <a:rPr lang="en-US" sz="1600" dirty="0">
                          <a:effectLst/>
                        </a:rPr>
                        <a:t>S.l. no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Number of room</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Specimen no</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percentage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657787526"/>
                  </a:ext>
                </a:extLst>
              </a:tr>
              <a:tr h="282766">
                <a:tc>
                  <a:txBody>
                    <a:bodyPr/>
                    <a:lstStyle/>
                    <a:p>
                      <a:pPr algn="ctr">
                        <a:lnSpc>
                          <a:spcPct val="115000"/>
                        </a:lnSpc>
                        <a:spcAft>
                          <a:spcPts val="1000"/>
                        </a:spcAft>
                      </a:pPr>
                      <a:r>
                        <a:rPr lang="en-US" sz="1600">
                          <a:effectLst/>
                        </a:rPr>
                        <a:t>1</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One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10</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27.00%</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788721533"/>
                  </a:ext>
                </a:extLst>
              </a:tr>
              <a:tr h="282766">
                <a:tc>
                  <a:txBody>
                    <a:bodyPr/>
                    <a:lstStyle/>
                    <a:p>
                      <a:pPr algn="ctr">
                        <a:lnSpc>
                          <a:spcPct val="115000"/>
                        </a:lnSpc>
                        <a:spcAft>
                          <a:spcPts val="1000"/>
                        </a:spcAft>
                      </a:pPr>
                      <a:r>
                        <a:rPr lang="en-US" sz="1600">
                          <a:effectLst/>
                        </a:rPr>
                        <a:t>2</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Two</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21</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56.80%</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952296792"/>
                  </a:ext>
                </a:extLst>
              </a:tr>
              <a:tr h="282766">
                <a:tc>
                  <a:txBody>
                    <a:bodyPr/>
                    <a:lstStyle/>
                    <a:p>
                      <a:pPr algn="ctr">
                        <a:lnSpc>
                          <a:spcPct val="115000"/>
                        </a:lnSpc>
                        <a:spcAft>
                          <a:spcPts val="1000"/>
                        </a:spcAft>
                      </a:pPr>
                      <a:r>
                        <a:rPr lang="en-US" sz="1600">
                          <a:effectLst/>
                        </a:rPr>
                        <a:t>3</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Three</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05</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13.50%</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10702936"/>
                  </a:ext>
                </a:extLst>
              </a:tr>
              <a:tr h="282766">
                <a:tc>
                  <a:txBody>
                    <a:bodyPr/>
                    <a:lstStyle/>
                    <a:p>
                      <a:pPr algn="ctr">
                        <a:lnSpc>
                          <a:spcPct val="115000"/>
                        </a:lnSpc>
                        <a:spcAft>
                          <a:spcPts val="1000"/>
                        </a:spcAft>
                      </a:pPr>
                      <a:r>
                        <a:rPr lang="en-US" sz="1600">
                          <a:effectLst/>
                        </a:rPr>
                        <a:t>4</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Four</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01</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02.70%</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757728556"/>
                  </a:ext>
                </a:extLst>
              </a:tr>
              <a:tr h="282766">
                <a:tc>
                  <a:txBody>
                    <a:bodyPr/>
                    <a:lstStyle/>
                    <a:p>
                      <a:pPr algn="ctr">
                        <a:lnSpc>
                          <a:spcPct val="115000"/>
                        </a:lnSpc>
                        <a:spcAft>
                          <a:spcPts val="1000"/>
                        </a:spcAft>
                      </a:pPr>
                      <a:r>
                        <a:rPr lang="en-US" sz="1600">
                          <a:effectLst/>
                        </a:rPr>
                        <a:t>5</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a:effectLst/>
                        </a:rPr>
                        <a:t>More  than four</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00</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dirty="0">
                          <a:effectLst/>
                        </a:rPr>
                        <a:t>00.00%</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972922597"/>
                  </a:ext>
                </a:extLst>
              </a:tr>
            </a:tbl>
          </a:graphicData>
        </a:graphic>
      </p:graphicFrame>
    </p:spTree>
    <p:extLst>
      <p:ext uri="{BB962C8B-B14F-4D97-AF65-F5344CB8AC3E}">
        <p14:creationId xmlns:p14="http://schemas.microsoft.com/office/powerpoint/2010/main" xmlns="" val="3668176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83B7E9-3860-BF4A-B723-4ED8E1C72195}"/>
              </a:ext>
            </a:extLst>
          </p:cNvPr>
          <p:cNvSpPr>
            <a:spLocks noGrp="1"/>
          </p:cNvSpPr>
          <p:nvPr>
            <p:ph type="title"/>
          </p:nvPr>
        </p:nvSpPr>
        <p:spPr>
          <a:xfrm>
            <a:off x="913774" y="5306600"/>
            <a:ext cx="10364451" cy="306900"/>
          </a:xfrm>
        </p:spPr>
        <p:txBody>
          <a:bodyPr>
            <a:noAutofit/>
          </a:bodyPr>
          <a:lstStyle/>
          <a:p>
            <a:pPr>
              <a:lnSpc>
                <a:spcPct val="115000"/>
              </a:lnSpc>
              <a:spcAft>
                <a:spcPts val="1000"/>
              </a:spcAft>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SYSTEM OF LAVATORY IN SAFARCHATA VILLAGE</a:t>
            </a:r>
            <a:endParaRPr lang="en-IN" dirty="0"/>
          </a:p>
        </p:txBody>
      </p:sp>
      <p:pic>
        <p:nvPicPr>
          <p:cNvPr id="21515" name="Picture 105">
            <a:extLst>
              <a:ext uri="{FF2B5EF4-FFF2-40B4-BE49-F238E27FC236}">
                <a16:creationId xmlns:a16="http://schemas.microsoft.com/office/drawing/2014/main" xmlns="" id="{6D3A9388-A6C2-1108-4853-8C886170E232}"/>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94458" y="1260574"/>
            <a:ext cx="2523519" cy="3034611"/>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1514" name="Picture 89">
            <a:extLst>
              <a:ext uri="{FF2B5EF4-FFF2-40B4-BE49-F238E27FC236}">
                <a16:creationId xmlns:a16="http://schemas.microsoft.com/office/drawing/2014/main" xmlns="" id="{807A47E6-8EAD-3779-7C07-E484E5FE6F2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18065" t="20465" b="13925"/>
          <a:stretch>
            <a:fillRect/>
          </a:stretch>
        </p:blipFill>
        <p:spPr bwMode="auto">
          <a:xfrm>
            <a:off x="3408109" y="1281794"/>
            <a:ext cx="2523520" cy="3034613"/>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1516" name="Picture 104">
            <a:extLst>
              <a:ext uri="{FF2B5EF4-FFF2-40B4-BE49-F238E27FC236}">
                <a16:creationId xmlns:a16="http://schemas.microsoft.com/office/drawing/2014/main" xmlns="" id="{44F381A9-B892-F237-A9A8-4DBC29905077}"/>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31697" t="13696" r="37349" b="49179"/>
          <a:stretch>
            <a:fillRect/>
          </a:stretch>
        </p:blipFill>
        <p:spPr bwMode="auto">
          <a:xfrm>
            <a:off x="8982839" y="1244500"/>
            <a:ext cx="2811006" cy="3034609"/>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1513" name="Picture 88">
            <a:extLst>
              <a:ext uri="{FF2B5EF4-FFF2-40B4-BE49-F238E27FC236}">
                <a16:creationId xmlns:a16="http://schemas.microsoft.com/office/drawing/2014/main" xmlns="" id="{A8288293-E7CB-C9F9-DD05-82C743805156}"/>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l="17339" t="13660" r="12415" b="10719"/>
          <a:stretch>
            <a:fillRect/>
          </a:stretch>
        </p:blipFill>
        <p:spPr bwMode="auto">
          <a:xfrm>
            <a:off x="398155" y="1281794"/>
            <a:ext cx="2747125" cy="303461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9" name="Rectangle 14">
            <a:extLst>
              <a:ext uri="{FF2B5EF4-FFF2-40B4-BE49-F238E27FC236}">
                <a16:creationId xmlns:a16="http://schemas.microsoft.com/office/drawing/2014/main" xmlns="" id="{A234D175-8B63-8977-F5FB-603249543AE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10" name="Rectangle 16">
            <a:extLst>
              <a:ext uri="{FF2B5EF4-FFF2-40B4-BE49-F238E27FC236}">
                <a16:creationId xmlns:a16="http://schemas.microsoft.com/office/drawing/2014/main" xmlns="" id="{6956CB30-E577-DB06-C9D3-F3D6D0A94349}"/>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Tree>
    <p:extLst>
      <p:ext uri="{BB962C8B-B14F-4D97-AF65-F5344CB8AC3E}">
        <p14:creationId xmlns:p14="http://schemas.microsoft.com/office/powerpoint/2010/main" xmlns="" val="3292820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3575" name="Picture 2">
            <a:extLst>
              <a:ext uri="{FF2B5EF4-FFF2-40B4-BE49-F238E27FC236}">
                <a16:creationId xmlns:a16="http://schemas.microsoft.com/office/drawing/2014/main" xmlns="" id="{ED331677-26DE-4EC1-9413-2FBC100AD51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23577" name="Picture 23576">
            <a:extLst>
              <a:ext uri="{FF2B5EF4-FFF2-40B4-BE49-F238E27FC236}">
                <a16:creationId xmlns:a16="http://schemas.microsoft.com/office/drawing/2014/main" xmlns="" id="{69D593A5-D0AD-443F-AA6A-E7453C4213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useBgFill="1">
        <p:nvSpPr>
          <p:cNvPr id="23579" name="Rectangle 23578">
            <a:extLst>
              <a:ext uri="{FF2B5EF4-FFF2-40B4-BE49-F238E27FC236}">
                <a16:creationId xmlns:a16="http://schemas.microsoft.com/office/drawing/2014/main" xmlns="" id="{1B31CAF6-2C7B-4134-BA7D-DE521DC7DD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81" name="Picture 2">
            <a:extLst>
              <a:ext uri="{FF2B5EF4-FFF2-40B4-BE49-F238E27FC236}">
                <a16:creationId xmlns:a16="http://schemas.microsoft.com/office/drawing/2014/main" xmlns="" id="{DE3FD386-A0A6-4EBA-BD80-B11EBC9EB26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mt="70000"/>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3583" name="Rounded Rectangle 13">
            <a:extLst>
              <a:ext uri="{FF2B5EF4-FFF2-40B4-BE49-F238E27FC236}">
                <a16:creationId xmlns:a16="http://schemas.microsoft.com/office/drawing/2014/main" xmlns="" id="{B427C2C9-2B0B-40AD-98E3-3D39320A48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3774" y="550655"/>
            <a:ext cx="10364452" cy="3690466"/>
          </a:xfrm>
          <a:prstGeom prst="roundRect">
            <a:avLst>
              <a:gd name="adj" fmla="val 4838"/>
            </a:avLst>
          </a:prstGeom>
          <a:solidFill>
            <a:srgbClr val="FFFFFF"/>
          </a:solid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3" name="Picture 108" descr="A person fetching water from a well&#10;&#10;Description automatically generated with medium confidence">
            <a:extLst>
              <a:ext uri="{FF2B5EF4-FFF2-40B4-BE49-F238E27FC236}">
                <a16:creationId xmlns:a16="http://schemas.microsoft.com/office/drawing/2014/main" xmlns="" id="{E375EF4C-A7AB-C9D5-CD3D-22926BFAADB6}"/>
              </a:ext>
            </a:extLst>
          </p:cNvPr>
          <p:cNvPicPr>
            <a:picLocks noChangeAspect="1" noChangeArrowheads="1"/>
          </p:cNvPicPr>
          <p:nvPr/>
        </p:nvPicPr>
        <p:blipFill>
          <a:blip r:embed="rId4">
            <a:extLst>
              <a:ext uri="{28A0092B-C50C-407E-A947-70E740481C1C}">
                <a14:useLocalDpi xmlns:a14="http://schemas.microsoft.com/office/drawing/2010/main" xmlns="" val="0"/>
              </a:ext>
            </a:extLst>
          </a:blip>
          <a:stretch>
            <a:fillRect/>
          </a:stretch>
        </p:blipFill>
        <p:spPr bwMode="auto">
          <a:xfrm>
            <a:off x="1080082" y="781167"/>
            <a:ext cx="3229440" cy="3229440"/>
          </a:xfrm>
          <a:prstGeom prst="roundRect">
            <a:avLst>
              <a:gd name="adj" fmla="val 0"/>
            </a:avLst>
          </a:prstGeom>
          <a:noFill/>
          <a:ln w="82550" cap="sq">
            <a:noFill/>
            <a:miter lim="800000"/>
          </a:ln>
          <a:effectLst/>
          <a:extLst>
            <a:ext uri="{909E8E84-426E-40DD-AFC4-6F175D3DCCD1}">
              <a14:hiddenFill xmlns:a14="http://schemas.microsoft.com/office/drawing/2010/main" xmlns="">
                <a:solidFill>
                  <a:srgbClr val="FFFFFF"/>
                </a:solidFill>
              </a14:hiddenFill>
            </a:ext>
          </a:extLst>
        </p:spPr>
      </p:pic>
      <p:pic>
        <p:nvPicPr>
          <p:cNvPr id="23555" name="Picture 110">
            <a:extLst>
              <a:ext uri="{FF2B5EF4-FFF2-40B4-BE49-F238E27FC236}">
                <a16:creationId xmlns:a16="http://schemas.microsoft.com/office/drawing/2014/main" xmlns="" id="{B7C5E3A2-8DC1-F727-4AFC-B47CC3E680DC}"/>
              </a:ext>
            </a:extLst>
          </p:cNvPr>
          <p:cNvPicPr>
            <a:picLocks noChangeAspect="1" noChangeArrowheads="1"/>
          </p:cNvPicPr>
          <p:nvPr/>
        </p:nvPicPr>
        <p:blipFill>
          <a:blip r:embed="rId5">
            <a:extLst>
              <a:ext uri="{28A0092B-C50C-407E-A947-70E740481C1C}">
                <a14:useLocalDpi xmlns:a14="http://schemas.microsoft.com/office/drawing/2010/main" xmlns="" val="0"/>
              </a:ext>
            </a:extLst>
          </a:blip>
          <a:stretch>
            <a:fillRect/>
          </a:stretch>
        </p:blipFill>
        <p:spPr bwMode="auto">
          <a:xfrm>
            <a:off x="4479149" y="800213"/>
            <a:ext cx="3240195" cy="3191348"/>
          </a:xfrm>
          <a:prstGeom prst="roundRect">
            <a:avLst>
              <a:gd name="adj" fmla="val 0"/>
            </a:avLst>
          </a:prstGeom>
          <a:noFill/>
          <a:ln w="82550" cap="sq">
            <a:noFill/>
            <a:miter lim="800000"/>
          </a:ln>
          <a:effectLst/>
          <a:extLst>
            <a:ext uri="{909E8E84-426E-40DD-AFC4-6F175D3DCCD1}">
              <a14:hiddenFill xmlns:a14="http://schemas.microsoft.com/office/drawing/2010/main" xmlns="">
                <a:solidFill>
                  <a:srgbClr val="FFFFFF"/>
                </a:solidFill>
              </a14:hiddenFill>
            </a:ext>
          </a:extLst>
        </p:spPr>
      </p:pic>
      <p:pic>
        <p:nvPicPr>
          <p:cNvPr id="23554" name="Picture 107">
            <a:extLst>
              <a:ext uri="{FF2B5EF4-FFF2-40B4-BE49-F238E27FC236}">
                <a16:creationId xmlns:a16="http://schemas.microsoft.com/office/drawing/2014/main" xmlns="" id="{CC262095-719B-A32A-2BCB-DA74C2B5BB80}"/>
              </a:ext>
            </a:extLst>
          </p:cNvPr>
          <p:cNvPicPr>
            <a:picLocks noChangeAspect="1" noChangeArrowheads="1"/>
          </p:cNvPicPr>
          <p:nvPr/>
        </p:nvPicPr>
        <p:blipFill>
          <a:blip r:embed="rId6">
            <a:extLst>
              <a:ext uri="{28A0092B-C50C-407E-A947-70E740481C1C}">
                <a14:useLocalDpi xmlns:a14="http://schemas.microsoft.com/office/drawing/2010/main" xmlns="" val="0"/>
              </a:ext>
            </a:extLst>
          </a:blip>
          <a:stretch>
            <a:fillRect/>
          </a:stretch>
        </p:blipFill>
        <p:spPr bwMode="auto">
          <a:xfrm>
            <a:off x="7874306" y="800212"/>
            <a:ext cx="3240195" cy="3191347"/>
          </a:xfrm>
          <a:prstGeom prst="roundRect">
            <a:avLst>
              <a:gd name="adj" fmla="val 0"/>
            </a:avLst>
          </a:prstGeom>
          <a:noFill/>
          <a:ln w="82550" cap="sq">
            <a:noFill/>
            <a:miter lim="800000"/>
          </a:ln>
          <a:effectLst/>
          <a:extLst>
            <a:ext uri="{909E8E84-426E-40DD-AFC4-6F175D3DCCD1}">
              <a14:hiddenFill xmlns:a14="http://schemas.microsoft.com/office/drawing/2010/main" xmlns="">
                <a:solidFill>
                  <a:srgbClr val="FFFFFF"/>
                </a:solidFill>
              </a14:hiddenFill>
            </a:ext>
          </a:extLst>
        </p:spPr>
      </p:pic>
      <p:pic>
        <p:nvPicPr>
          <p:cNvPr id="23585" name="Picture 23584">
            <a:extLst>
              <a:ext uri="{FF2B5EF4-FFF2-40B4-BE49-F238E27FC236}">
                <a16:creationId xmlns:a16="http://schemas.microsoft.com/office/drawing/2014/main" xmlns="" id="{B7C65F7D-05C8-4B14-A0AC-80F0680D89A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xmlns="" val="0"/>
              </a:ext>
            </a:extLst>
          </a:blip>
          <a:srcRect b="55478"/>
          <a:stretch/>
        </p:blipFill>
        <p:spPr>
          <a:xfrm>
            <a:off x="-2607" y="0"/>
            <a:ext cx="12192000" cy="3053351"/>
          </a:xfrm>
          <a:prstGeom prst="rect">
            <a:avLst/>
          </a:prstGeom>
        </p:spPr>
      </p:pic>
      <p:pic>
        <p:nvPicPr>
          <p:cNvPr id="23587" name="Picture 23586">
            <a:extLst>
              <a:ext uri="{FF2B5EF4-FFF2-40B4-BE49-F238E27FC236}">
                <a16:creationId xmlns:a16="http://schemas.microsoft.com/office/drawing/2014/main" xmlns="" id="{6F34CA10-AA95-4A32-B085-3AAB0E9E0ED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xmlns="" val="0"/>
              </a:ext>
            </a:extLst>
          </a:blip>
          <a:srcRect l="69764" t="46543"/>
          <a:stretch/>
        </p:blipFill>
        <p:spPr>
          <a:xfrm>
            <a:off x="8500434" y="3191932"/>
            <a:ext cx="3686351" cy="3666067"/>
          </a:xfrm>
          <a:prstGeom prst="rect">
            <a:avLst/>
          </a:prstGeom>
        </p:spPr>
      </p:pic>
      <p:sp>
        <p:nvSpPr>
          <p:cNvPr id="2" name="Title 1">
            <a:extLst>
              <a:ext uri="{FF2B5EF4-FFF2-40B4-BE49-F238E27FC236}">
                <a16:creationId xmlns:a16="http://schemas.microsoft.com/office/drawing/2014/main" xmlns="" id="{6F680013-DF1F-B200-6D6E-C217765EBD28}"/>
              </a:ext>
            </a:extLst>
          </p:cNvPr>
          <p:cNvSpPr>
            <a:spLocks noGrp="1"/>
          </p:cNvSpPr>
          <p:nvPr>
            <p:ph type="title"/>
          </p:nvPr>
        </p:nvSpPr>
        <p:spPr>
          <a:xfrm>
            <a:off x="635211" y="4562855"/>
            <a:ext cx="10916365" cy="1137554"/>
          </a:xfrm>
        </p:spPr>
        <p:txBody>
          <a:bodyPr vert="horz" lIns="91440" tIns="45720" rIns="91440" bIns="45720" rtlCol="0" anchor="b">
            <a:normAutofit/>
          </a:bodyPr>
          <a:lstStyle/>
          <a:p>
            <a:pPr>
              <a:spcAft>
                <a:spcPts val="1000"/>
              </a:spcAft>
            </a:pPr>
            <a:r>
              <a:rPr lang="en-US" sz="3400" b="1"/>
              <a:t>SOURCE OF DRINKING WATER OF SAFARCHATA VILLAGE</a:t>
            </a:r>
            <a:r>
              <a:rPr lang="en-US" sz="3400"/>
              <a:t/>
            </a:r>
            <a:br>
              <a:rPr lang="en-US" sz="3400"/>
            </a:br>
            <a:endParaRPr lang="en-US" sz="3400"/>
          </a:p>
        </p:txBody>
      </p:sp>
    </p:spTree>
    <p:extLst>
      <p:ext uri="{BB962C8B-B14F-4D97-AF65-F5344CB8AC3E}">
        <p14:creationId xmlns:p14="http://schemas.microsoft.com/office/powerpoint/2010/main" xmlns="" val="2430589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xmlns="" id="{F3A8575D-CE97-43EB-9923-C3D54629FDF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3">
            <a:extLst>
              <a:ext uri="{FF2B5EF4-FFF2-40B4-BE49-F238E27FC236}">
                <a16:creationId xmlns:a16="http://schemas.microsoft.com/office/drawing/2014/main" xmlns="" id="{04B02867-8B3B-49EE-8983-5C9676D1270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useBgFill="1">
        <p:nvSpPr>
          <p:cNvPr id="16" name="Rectangle 15">
            <a:extLst>
              <a:ext uri="{FF2B5EF4-FFF2-40B4-BE49-F238E27FC236}">
                <a16:creationId xmlns:a16="http://schemas.microsoft.com/office/drawing/2014/main" xmlns="" id="{5FF585F0-FB5E-4F61-B5FE-7036632915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xmlns="" id="{1721CD6D-F1A0-4C50-8535-3486CF0481E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mt="70000"/>
            <a:extLst>
              <a:ext uri="{28A0092B-C50C-407E-A947-70E740481C1C}">
                <a14:useLocalDpi xmlns:a14="http://schemas.microsoft.com/office/drawing/2010/main" xmlns=""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xmlns="" id="{9500C746-97F4-37BF-5F95-E0AC6D14AFF6}"/>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19697" r="1239" b="-2"/>
          <a:stretch/>
        </p:blipFill>
        <p:spPr bwMode="auto">
          <a:xfrm>
            <a:off x="802446" y="550656"/>
            <a:ext cx="2525001" cy="3292475"/>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53640926-AAD7-44D8-BBD7-CCE9431645EC}">
              <a14:shadowObscured xmlns:a14="http://schemas.microsoft.com/office/drawing/2010/main" xmlns=""/>
            </a:ext>
          </a:extLst>
        </p:spPr>
      </p:pic>
      <p:pic>
        <p:nvPicPr>
          <p:cNvPr id="4" name="Picture 3">
            <a:extLst>
              <a:ext uri="{FF2B5EF4-FFF2-40B4-BE49-F238E27FC236}">
                <a16:creationId xmlns:a16="http://schemas.microsoft.com/office/drawing/2014/main" xmlns="" id="{851F42BD-EE27-8819-BE42-DDD38173B5A3}"/>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t="3685" r="3" b="27342"/>
          <a:stretch/>
        </p:blipFill>
        <p:spPr bwMode="auto">
          <a:xfrm>
            <a:off x="3484874" y="550656"/>
            <a:ext cx="2529939" cy="3292475"/>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53640926-AAD7-44D8-BBD7-CCE9431645EC}">
              <a14:shadowObscured xmlns:a14="http://schemas.microsoft.com/office/drawing/2010/main" xmlns=""/>
            </a:ext>
          </a:extLst>
        </p:spPr>
      </p:pic>
      <p:pic>
        <p:nvPicPr>
          <p:cNvPr id="7" name="Picture 6">
            <a:extLst>
              <a:ext uri="{FF2B5EF4-FFF2-40B4-BE49-F238E27FC236}">
                <a16:creationId xmlns:a16="http://schemas.microsoft.com/office/drawing/2014/main" xmlns="" id="{E8E2EFE5-CCE4-A4C7-F4A5-89EECEC3B55E}"/>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8692" r="30410" b="-3"/>
          <a:stretch/>
        </p:blipFill>
        <p:spPr bwMode="auto">
          <a:xfrm>
            <a:off x="6172238" y="550656"/>
            <a:ext cx="2529944" cy="3292475"/>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53640926-AAD7-44D8-BBD7-CCE9431645EC}">
              <a14:shadowObscured xmlns:a14="http://schemas.microsoft.com/office/drawing/2010/main" xmlns=""/>
            </a:ext>
          </a:extLst>
        </p:spPr>
      </p:pic>
      <p:pic>
        <p:nvPicPr>
          <p:cNvPr id="6" name="Picture 5">
            <a:extLst>
              <a:ext uri="{FF2B5EF4-FFF2-40B4-BE49-F238E27FC236}">
                <a16:creationId xmlns:a16="http://schemas.microsoft.com/office/drawing/2014/main" xmlns="" id="{282D99FA-BFDF-8D5E-609F-D5E04888FBE0}"/>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l="16947" r="19855" b="5"/>
          <a:stretch/>
        </p:blipFill>
        <p:spPr bwMode="auto">
          <a:xfrm>
            <a:off x="8859610" y="550656"/>
            <a:ext cx="2529944" cy="3292475"/>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53640926-AAD7-44D8-BBD7-CCE9431645EC}">
              <a14:shadowObscured xmlns:a14="http://schemas.microsoft.com/office/drawing/2010/main" xmlns=""/>
            </a:ext>
          </a:extLst>
        </p:spPr>
      </p:pic>
      <p:pic>
        <p:nvPicPr>
          <p:cNvPr id="20" name="Picture 19">
            <a:extLst>
              <a:ext uri="{FF2B5EF4-FFF2-40B4-BE49-F238E27FC236}">
                <a16:creationId xmlns:a16="http://schemas.microsoft.com/office/drawing/2014/main" xmlns="" id="{6ECC7DF4-CEE0-4712-BBBA-C54FF1B08DB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xmlns="" id="{1EA4A514-EB6B-3103-ED1B-5A588866BBC7}"/>
              </a:ext>
            </a:extLst>
          </p:cNvPr>
          <p:cNvSpPr>
            <a:spLocks noGrp="1"/>
          </p:cNvSpPr>
          <p:nvPr>
            <p:ph type="title"/>
          </p:nvPr>
        </p:nvSpPr>
        <p:spPr>
          <a:xfrm>
            <a:off x="1751012" y="3909806"/>
            <a:ext cx="8689976" cy="1345888"/>
          </a:xfrm>
        </p:spPr>
        <p:txBody>
          <a:bodyPr vert="horz" lIns="91440" tIns="45720" rIns="91440" bIns="45720" rtlCol="0" anchor="b">
            <a:normAutofit/>
          </a:bodyPr>
          <a:lstStyle/>
          <a:p>
            <a:pPr>
              <a:spcAft>
                <a:spcPts val="1000"/>
              </a:spcAft>
            </a:pPr>
            <a:r>
              <a:rPr lang="en-US" sz="3000" b="1"/>
              <a:t>SOURCE OF ENERAGY CONSUMPTION IN SAFARCHATA VILLAGE</a:t>
            </a:r>
            <a:r>
              <a:rPr lang="en-US" sz="3000"/>
              <a:t/>
            </a:r>
            <a:br>
              <a:rPr lang="en-US" sz="3000"/>
            </a:br>
            <a:endParaRPr lang="en-US" sz="3000"/>
          </a:p>
        </p:txBody>
      </p:sp>
    </p:spTree>
    <p:extLst>
      <p:ext uri="{BB962C8B-B14F-4D97-AF65-F5344CB8AC3E}">
        <p14:creationId xmlns:p14="http://schemas.microsoft.com/office/powerpoint/2010/main" xmlns="" val="7744227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xmlns="" id="{ED331677-26DE-4EC1-9413-2FBC100AD51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a:extLst>
              <a:ext uri="{FF2B5EF4-FFF2-40B4-BE49-F238E27FC236}">
                <a16:creationId xmlns:a16="http://schemas.microsoft.com/office/drawing/2014/main" xmlns="" id="{69D593A5-D0AD-443F-AA6A-E7453C4213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useBgFill="1">
        <p:nvSpPr>
          <p:cNvPr id="15" name="Rectangle 14">
            <a:extLst>
              <a:ext uri="{FF2B5EF4-FFF2-40B4-BE49-F238E27FC236}">
                <a16:creationId xmlns:a16="http://schemas.microsoft.com/office/drawing/2014/main" xmlns="" id="{4FE9FC0F-3EC5-4913-98B3-94EE34F939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a:extLst>
              <a:ext uri="{FF2B5EF4-FFF2-40B4-BE49-F238E27FC236}">
                <a16:creationId xmlns:a16="http://schemas.microsoft.com/office/drawing/2014/main" xmlns="" id="{E4170D1D-23BF-43FF-91A8-AAE2D9DB446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mt="70000"/>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xmlns="" id="{E1B9B748-2735-E6B0-85E5-367091341199}"/>
              </a:ext>
            </a:extLst>
          </p:cNvPr>
          <p:cNvPicPr>
            <a:picLocks noChangeAspect="1"/>
          </p:cNvPicPr>
          <p:nvPr/>
        </p:nvPicPr>
        <p:blipFill>
          <a:blip r:embed="rId4"/>
          <a:stretch>
            <a:fillRect/>
          </a:stretch>
        </p:blipFill>
        <p:spPr>
          <a:xfrm>
            <a:off x="4072571" y="803655"/>
            <a:ext cx="3993839" cy="2400552"/>
          </a:xfrm>
          <a:prstGeom prst="rect">
            <a:avLst/>
          </a:prstGeom>
        </p:spPr>
      </p:pic>
      <p:pic>
        <p:nvPicPr>
          <p:cNvPr id="4" name="Picture 3">
            <a:extLst>
              <a:ext uri="{FF2B5EF4-FFF2-40B4-BE49-F238E27FC236}">
                <a16:creationId xmlns:a16="http://schemas.microsoft.com/office/drawing/2014/main" xmlns="" id="{FB9BC9B9-440E-9628-9208-D9AD983FC299}"/>
              </a:ext>
            </a:extLst>
          </p:cNvPr>
          <p:cNvPicPr>
            <a:picLocks noChangeAspect="1"/>
          </p:cNvPicPr>
          <p:nvPr/>
        </p:nvPicPr>
        <p:blipFill>
          <a:blip r:embed="rId5"/>
          <a:stretch>
            <a:fillRect/>
          </a:stretch>
        </p:blipFill>
        <p:spPr>
          <a:xfrm>
            <a:off x="8150543" y="803655"/>
            <a:ext cx="3918306" cy="2400552"/>
          </a:xfrm>
          <a:prstGeom prst="rect">
            <a:avLst/>
          </a:prstGeom>
        </p:spPr>
      </p:pic>
      <p:pic>
        <p:nvPicPr>
          <p:cNvPr id="6" name="Picture 5">
            <a:extLst>
              <a:ext uri="{FF2B5EF4-FFF2-40B4-BE49-F238E27FC236}">
                <a16:creationId xmlns:a16="http://schemas.microsoft.com/office/drawing/2014/main" xmlns="" id="{0F559D1F-36C0-96AA-977B-3F9B88ADC8C6}"/>
              </a:ext>
            </a:extLst>
          </p:cNvPr>
          <p:cNvPicPr>
            <a:picLocks noChangeAspect="1"/>
          </p:cNvPicPr>
          <p:nvPr/>
        </p:nvPicPr>
        <p:blipFill>
          <a:blip r:embed="rId6"/>
          <a:stretch>
            <a:fillRect/>
          </a:stretch>
        </p:blipFill>
        <p:spPr>
          <a:xfrm>
            <a:off x="5079316" y="3429000"/>
            <a:ext cx="6111049" cy="3356707"/>
          </a:xfrm>
          <a:prstGeom prst="rect">
            <a:avLst/>
          </a:prstGeom>
        </p:spPr>
      </p:pic>
      <p:pic>
        <p:nvPicPr>
          <p:cNvPr id="19" name="Picture 18">
            <a:extLst>
              <a:ext uri="{FF2B5EF4-FFF2-40B4-BE49-F238E27FC236}">
                <a16:creationId xmlns:a16="http://schemas.microsoft.com/office/drawing/2014/main" xmlns="" id="{64F3744A-ABB1-49D8-8871-396C8660D87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290" y="0"/>
            <a:ext cx="12192000" cy="6858000"/>
          </a:xfrm>
          <a:prstGeom prst="rect">
            <a:avLst/>
          </a:prstGeom>
        </p:spPr>
      </p:pic>
      <p:sp>
        <p:nvSpPr>
          <p:cNvPr id="2" name="Title 1">
            <a:extLst>
              <a:ext uri="{FF2B5EF4-FFF2-40B4-BE49-F238E27FC236}">
                <a16:creationId xmlns:a16="http://schemas.microsoft.com/office/drawing/2014/main" xmlns="" id="{2DCA7EF4-3047-50B2-57CE-306DBC128291}"/>
              </a:ext>
            </a:extLst>
          </p:cNvPr>
          <p:cNvSpPr>
            <a:spLocks noGrp="1"/>
          </p:cNvSpPr>
          <p:nvPr>
            <p:ph type="title"/>
          </p:nvPr>
        </p:nvSpPr>
        <p:spPr>
          <a:xfrm>
            <a:off x="-97499" y="913419"/>
            <a:ext cx="4175471" cy="3131913"/>
          </a:xfrm>
        </p:spPr>
        <p:txBody>
          <a:bodyPr vert="horz" lIns="91440" tIns="45720" rIns="91440" bIns="45720" rtlCol="0" anchor="b">
            <a:normAutofit/>
          </a:bodyPr>
          <a:lstStyle/>
          <a:p>
            <a:r>
              <a:rPr lang="en-US" sz="4400" b="1"/>
              <a:t>AGRICULTURAL CONDITION</a:t>
            </a:r>
            <a:endParaRPr lang="en-US" sz="4400" dirty="0"/>
          </a:p>
        </p:txBody>
      </p:sp>
    </p:spTree>
    <p:extLst>
      <p:ext uri="{BB962C8B-B14F-4D97-AF65-F5344CB8AC3E}">
        <p14:creationId xmlns:p14="http://schemas.microsoft.com/office/powerpoint/2010/main" xmlns="" val="1830253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6280"/>
            <a:ext cx="8229600" cy="1010400"/>
          </a:xfrm>
        </p:spPr>
        <p:txBody>
          <a:bodyPr/>
          <a:lstStyle/>
          <a:p>
            <a:r>
              <a:rPr lang="en-US" dirty="0"/>
              <a:t>  </a:t>
            </a:r>
            <a:r>
              <a:rPr lang="en-US" dirty="0">
                <a:solidFill>
                  <a:srgbClr val="002060"/>
                </a:solidFill>
              </a:rPr>
              <a:t>AGRICULTURAL CONDITION</a:t>
            </a:r>
            <a:endParaRPr lang="en-IN" dirty="0">
              <a:solidFill>
                <a:srgbClr val="002060"/>
              </a:solidFill>
            </a:endParaRPr>
          </a:p>
        </p:txBody>
      </p:sp>
      <p:pic>
        <p:nvPicPr>
          <p:cNvPr id="4098" name="Picture 2"/>
          <p:cNvPicPr>
            <a:picLocks noGrp="1" noChangeAspect="1" noChangeArrowheads="1"/>
          </p:cNvPicPr>
          <p:nvPr>
            <p:ph sz="quarter" idx="2"/>
          </p:nvPr>
        </p:nvPicPr>
        <p:blipFill>
          <a:blip r:embed="rId2"/>
          <a:stretch>
            <a:fillRect/>
          </a:stretch>
        </p:blipFill>
        <p:spPr bwMode="auto">
          <a:xfrm>
            <a:off x="1223271" y="1076680"/>
            <a:ext cx="9870715" cy="5456322"/>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9B6FC5-4CA9-335A-0DA0-E38F595BA75B}"/>
              </a:ext>
            </a:extLst>
          </p:cNvPr>
          <p:cNvSpPr>
            <a:spLocks noGrp="1"/>
          </p:cNvSpPr>
          <p:nvPr>
            <p:ph type="title"/>
          </p:nvPr>
        </p:nvSpPr>
        <p:spPr>
          <a:xfrm>
            <a:off x="913149" y="0"/>
            <a:ext cx="10364451" cy="692490"/>
          </a:xfrm>
        </p:spPr>
        <p:txBody>
          <a:bodyPr/>
          <a:lstStyle/>
          <a:p>
            <a:r>
              <a:rPr lang="en-US" sz="3600" b="1" dirty="0">
                <a:solidFill>
                  <a:srgbClr val="002060"/>
                </a:solidFill>
                <a:effectLst/>
                <a:latin typeface="Times New Roman" panose="02020603050405020304" pitchFamily="18" charset="0"/>
                <a:ea typeface="Calibri" panose="020F0502020204030204" pitchFamily="34" charset="0"/>
              </a:rPr>
              <a:t>OCCUPATIONAL STRUCTURE</a:t>
            </a:r>
            <a:endParaRPr lang="en-IN" dirty="0"/>
          </a:p>
        </p:txBody>
      </p:sp>
      <p:graphicFrame>
        <p:nvGraphicFramePr>
          <p:cNvPr id="4" name="Content Placeholder 3">
            <a:extLst>
              <a:ext uri="{FF2B5EF4-FFF2-40B4-BE49-F238E27FC236}">
                <a16:creationId xmlns:a16="http://schemas.microsoft.com/office/drawing/2014/main" xmlns="" id="{AE4190EB-C62B-26A2-CCD5-E98642DA5136}"/>
              </a:ext>
            </a:extLst>
          </p:cNvPr>
          <p:cNvGraphicFramePr>
            <a:graphicFrameLocks noGrp="1"/>
          </p:cNvGraphicFramePr>
          <p:nvPr>
            <p:ph sz="quarter" idx="13"/>
            <p:extLst>
              <p:ext uri="{D42A27DB-BD31-4B8C-83A1-F6EECF244321}">
                <p14:modId xmlns:p14="http://schemas.microsoft.com/office/powerpoint/2010/main" xmlns="" val="488733724"/>
              </p:ext>
            </p:extLst>
          </p:nvPr>
        </p:nvGraphicFramePr>
        <p:xfrm>
          <a:off x="914400" y="692490"/>
          <a:ext cx="10363200" cy="43973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a:extLst>
              <a:ext uri="{FF2B5EF4-FFF2-40B4-BE49-F238E27FC236}">
                <a16:creationId xmlns:a16="http://schemas.microsoft.com/office/drawing/2014/main" xmlns="" id="{5554821D-3299-4DAA-7566-BF24B676AD7C}"/>
              </a:ext>
            </a:extLst>
          </p:cNvPr>
          <p:cNvGraphicFramePr>
            <a:graphicFrameLocks noGrp="1"/>
          </p:cNvGraphicFramePr>
          <p:nvPr>
            <p:extLst>
              <p:ext uri="{D42A27DB-BD31-4B8C-83A1-F6EECF244321}">
                <p14:modId xmlns:p14="http://schemas.microsoft.com/office/powerpoint/2010/main" xmlns="" val="1743493964"/>
              </p:ext>
            </p:extLst>
          </p:nvPr>
        </p:nvGraphicFramePr>
        <p:xfrm>
          <a:off x="1480203" y="5167034"/>
          <a:ext cx="9294294" cy="1564272"/>
        </p:xfrm>
        <a:graphic>
          <a:graphicData uri="http://schemas.openxmlformats.org/drawingml/2006/table">
            <a:tbl>
              <a:tblPr firstRow="1" firstCol="1" bandRow="1"/>
              <a:tblGrid>
                <a:gridCol w="764299">
                  <a:extLst>
                    <a:ext uri="{9D8B030D-6E8A-4147-A177-3AD203B41FA5}">
                      <a16:colId xmlns:a16="http://schemas.microsoft.com/office/drawing/2014/main" xmlns="" val="1171222143"/>
                    </a:ext>
                  </a:extLst>
                </a:gridCol>
                <a:gridCol w="865457">
                  <a:extLst>
                    <a:ext uri="{9D8B030D-6E8A-4147-A177-3AD203B41FA5}">
                      <a16:colId xmlns:a16="http://schemas.microsoft.com/office/drawing/2014/main" xmlns="" val="2151011236"/>
                    </a:ext>
                  </a:extLst>
                </a:gridCol>
                <a:gridCol w="865457">
                  <a:extLst>
                    <a:ext uri="{9D8B030D-6E8A-4147-A177-3AD203B41FA5}">
                      <a16:colId xmlns:a16="http://schemas.microsoft.com/office/drawing/2014/main" xmlns="" val="2713802585"/>
                    </a:ext>
                  </a:extLst>
                </a:gridCol>
                <a:gridCol w="865457">
                  <a:extLst>
                    <a:ext uri="{9D8B030D-6E8A-4147-A177-3AD203B41FA5}">
                      <a16:colId xmlns:a16="http://schemas.microsoft.com/office/drawing/2014/main" xmlns="" val="1652535136"/>
                    </a:ext>
                  </a:extLst>
                </a:gridCol>
                <a:gridCol w="865457">
                  <a:extLst>
                    <a:ext uri="{9D8B030D-6E8A-4147-A177-3AD203B41FA5}">
                      <a16:colId xmlns:a16="http://schemas.microsoft.com/office/drawing/2014/main" xmlns="" val="591701162"/>
                    </a:ext>
                  </a:extLst>
                </a:gridCol>
                <a:gridCol w="865457">
                  <a:extLst>
                    <a:ext uri="{9D8B030D-6E8A-4147-A177-3AD203B41FA5}">
                      <a16:colId xmlns:a16="http://schemas.microsoft.com/office/drawing/2014/main" xmlns="" val="1827524232"/>
                    </a:ext>
                  </a:extLst>
                </a:gridCol>
                <a:gridCol w="865457">
                  <a:extLst>
                    <a:ext uri="{9D8B030D-6E8A-4147-A177-3AD203B41FA5}">
                      <a16:colId xmlns:a16="http://schemas.microsoft.com/office/drawing/2014/main" xmlns="" val="108908102"/>
                    </a:ext>
                  </a:extLst>
                </a:gridCol>
                <a:gridCol w="865457">
                  <a:extLst>
                    <a:ext uri="{9D8B030D-6E8A-4147-A177-3AD203B41FA5}">
                      <a16:colId xmlns:a16="http://schemas.microsoft.com/office/drawing/2014/main" xmlns="" val="3171977204"/>
                    </a:ext>
                  </a:extLst>
                </a:gridCol>
                <a:gridCol w="866393">
                  <a:extLst>
                    <a:ext uri="{9D8B030D-6E8A-4147-A177-3AD203B41FA5}">
                      <a16:colId xmlns:a16="http://schemas.microsoft.com/office/drawing/2014/main" xmlns="" val="1604153302"/>
                    </a:ext>
                  </a:extLst>
                </a:gridCol>
                <a:gridCol w="1605403">
                  <a:extLst>
                    <a:ext uri="{9D8B030D-6E8A-4147-A177-3AD203B41FA5}">
                      <a16:colId xmlns:a16="http://schemas.microsoft.com/office/drawing/2014/main" xmlns="" val="3898823643"/>
                    </a:ext>
                  </a:extLst>
                </a:gridCol>
              </a:tblGrid>
              <a:tr h="391068">
                <a:tc rowSpan="2" gridSpan="2">
                  <a:txBody>
                    <a:bodyPr/>
                    <a:lstStyle/>
                    <a:p>
                      <a:pPr algn="ctr">
                        <a:lnSpc>
                          <a:spcPct val="115000"/>
                        </a:lnSpc>
                        <a:spcAft>
                          <a:spcPts val="10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Non workers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IN"/>
                    </a:p>
                  </a:txBody>
                  <a:tcPr/>
                </a:tc>
                <a:tc gridSpan="8">
                  <a:txBody>
                    <a:bodyPr/>
                    <a:lstStyle/>
                    <a:p>
                      <a:pPr algn="ctr">
                        <a:lnSpc>
                          <a:spcPct val="115000"/>
                        </a:lnSpc>
                        <a:spcAft>
                          <a:spcPts val="10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workers</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xmlns="" val="3095225622"/>
                  </a:ext>
                </a:extLst>
              </a:tr>
              <a:tr h="391068">
                <a:tc gridSpan="2" vMerge="1">
                  <a:txBody>
                    <a:bodyPr/>
                    <a:lstStyle/>
                    <a:p>
                      <a:endParaRPr lang="en-IN"/>
                    </a:p>
                  </a:txBody>
                  <a:tcPr/>
                </a:tc>
                <a:tc hMerge="1" vMerge="1">
                  <a:txBody>
                    <a:bodyPr/>
                    <a:lstStyle/>
                    <a:p>
                      <a:endParaRPr lang="en-IN"/>
                    </a:p>
                  </a:txBody>
                  <a:tcPr/>
                </a:tc>
                <a:tc gridSpan="2">
                  <a:txBody>
                    <a:bodyPr/>
                    <a:lstStyle/>
                    <a:p>
                      <a:pPr algn="ctr">
                        <a:lnSpc>
                          <a:spcPct val="115000"/>
                        </a:lnSpc>
                        <a:spcAft>
                          <a:spcPts val="10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Primary workers </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gridSpan="2">
                  <a:txBody>
                    <a:bodyPr/>
                    <a:lstStyle/>
                    <a:p>
                      <a:pPr algn="ctr">
                        <a:lnSpc>
                          <a:spcPct val="115000"/>
                        </a:lnSpc>
                        <a:spcAft>
                          <a:spcPts val="10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Secondary workers </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gridSpan="2">
                  <a:txBody>
                    <a:bodyPr/>
                    <a:lstStyle/>
                    <a:p>
                      <a:pPr algn="ctr">
                        <a:lnSpc>
                          <a:spcPct val="115000"/>
                        </a:lnSpc>
                        <a:spcAft>
                          <a:spcPts val="10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Tertiary workers </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gridSpan="2">
                  <a:txBody>
                    <a:bodyPr/>
                    <a:lstStyle/>
                    <a:p>
                      <a:pPr algn="ctr">
                        <a:lnSpc>
                          <a:spcPct val="115000"/>
                        </a:lnSpc>
                        <a:spcAft>
                          <a:spcPts val="10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Other workers.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extLst>
                  <a:ext uri="{0D108BD9-81ED-4DB2-BD59-A6C34878D82A}">
                    <a16:rowId xmlns:a16="http://schemas.microsoft.com/office/drawing/2014/main" xmlns="" val="641726286"/>
                  </a:ext>
                </a:extLst>
              </a:tr>
              <a:tr h="391068">
                <a:tc>
                  <a:txBody>
                    <a:bodyPr/>
                    <a:lstStyle/>
                    <a:p>
                      <a:pPr algn="ctr">
                        <a:lnSpc>
                          <a:spcPct val="115000"/>
                        </a:lnSpc>
                        <a:spcAft>
                          <a:spcPts val="10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NO</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NO</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NO</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NO</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NO</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93237219"/>
                  </a:ext>
                </a:extLst>
              </a:tr>
              <a:tr h="391068">
                <a:tc>
                  <a:txBody>
                    <a:bodyPr/>
                    <a:lstStyle/>
                    <a:p>
                      <a:pPr algn="ctr">
                        <a:lnSpc>
                          <a:spcPct val="115000"/>
                        </a:lnSpc>
                        <a:spcAft>
                          <a:spcPts val="10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106</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63.09</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52</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30.95</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07</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04.17</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03</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1.79</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00</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00.00</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92388166"/>
                  </a:ext>
                </a:extLst>
              </a:tr>
            </a:tbl>
          </a:graphicData>
        </a:graphic>
      </p:graphicFrame>
    </p:spTree>
    <p:extLst>
      <p:ext uri="{BB962C8B-B14F-4D97-AF65-F5344CB8AC3E}">
        <p14:creationId xmlns:p14="http://schemas.microsoft.com/office/powerpoint/2010/main" xmlns="" val="42187680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24">
            <a:extLst>
              <a:ext uri="{FF2B5EF4-FFF2-40B4-BE49-F238E27FC236}">
                <a16:creationId xmlns:a16="http://schemas.microsoft.com/office/drawing/2014/main" xmlns="" id="{9DB21541-2D2F-EB2A-DABA-F004C4220020}"/>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58377" y="3654126"/>
            <a:ext cx="3253986" cy="2647522"/>
          </a:xfrm>
          <a:prstGeom prst="rect">
            <a:avLst/>
          </a:prstGeom>
          <a:noFill/>
          <a:extLst>
            <a:ext uri="{909E8E84-426E-40DD-AFC4-6F175D3DCCD1}">
              <a14:hiddenFill xmlns:a14="http://schemas.microsoft.com/office/drawing/2010/main" xmlns="">
                <a:solidFill>
                  <a:srgbClr val="FFFFFF"/>
                </a:solidFill>
              </a14:hiddenFill>
            </a:ext>
          </a:extLst>
        </p:spPr>
      </p:pic>
      <p:pic>
        <p:nvPicPr>
          <p:cNvPr id="2058" name="Picture 132">
            <a:extLst>
              <a:ext uri="{FF2B5EF4-FFF2-40B4-BE49-F238E27FC236}">
                <a16:creationId xmlns:a16="http://schemas.microsoft.com/office/drawing/2014/main" xmlns="" id="{76580821-51EB-5015-334D-6081DBCB31B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t="19073"/>
          <a:stretch>
            <a:fillRect/>
          </a:stretch>
        </p:blipFill>
        <p:spPr bwMode="auto">
          <a:xfrm>
            <a:off x="4830437" y="958467"/>
            <a:ext cx="2650016" cy="2515913"/>
          </a:xfrm>
          <a:prstGeom prst="rect">
            <a:avLst/>
          </a:prstGeom>
          <a:noFill/>
          <a:extLst>
            <a:ext uri="{909E8E84-426E-40DD-AFC4-6F175D3DCCD1}">
              <a14:hiddenFill xmlns:a14="http://schemas.microsoft.com/office/drawing/2010/main" xmlns="">
                <a:solidFill>
                  <a:srgbClr val="FFFFFF"/>
                </a:solidFill>
              </a14:hiddenFill>
            </a:ext>
          </a:extLst>
        </p:spPr>
      </p:pic>
      <p:pic>
        <p:nvPicPr>
          <p:cNvPr id="2057" name="Picture 136">
            <a:extLst>
              <a:ext uri="{FF2B5EF4-FFF2-40B4-BE49-F238E27FC236}">
                <a16:creationId xmlns:a16="http://schemas.microsoft.com/office/drawing/2014/main" xmlns="" id="{8187E28F-CD3F-B215-6281-5038DC8133F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16376" t="16158" r="10426"/>
          <a:stretch>
            <a:fillRect/>
          </a:stretch>
        </p:blipFill>
        <p:spPr bwMode="auto">
          <a:xfrm>
            <a:off x="1158377" y="946270"/>
            <a:ext cx="3253986" cy="2522470"/>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138">
            <a:extLst>
              <a:ext uri="{FF2B5EF4-FFF2-40B4-BE49-F238E27FC236}">
                <a16:creationId xmlns:a16="http://schemas.microsoft.com/office/drawing/2014/main" xmlns="" id="{3EAC73E1-6D1A-58B7-87AB-1988D7D78B84}"/>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898526" y="3654126"/>
            <a:ext cx="2650016" cy="2647522"/>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144">
            <a:extLst>
              <a:ext uri="{FF2B5EF4-FFF2-40B4-BE49-F238E27FC236}">
                <a16:creationId xmlns:a16="http://schemas.microsoft.com/office/drawing/2014/main" xmlns="" id="{DED72642-83AD-7025-FF5B-F406B559D940}"/>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l="16869" t="10860" b="18314"/>
          <a:stretch>
            <a:fillRect/>
          </a:stretch>
        </p:blipFill>
        <p:spPr bwMode="auto">
          <a:xfrm>
            <a:off x="7898526" y="958467"/>
            <a:ext cx="2650017" cy="2495534"/>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148">
            <a:extLst>
              <a:ext uri="{FF2B5EF4-FFF2-40B4-BE49-F238E27FC236}">
                <a16:creationId xmlns:a16="http://schemas.microsoft.com/office/drawing/2014/main" xmlns="" id="{EE713DDC-0D76-C72F-1D0F-CBE982368A34}"/>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l="9500" t="9445"/>
          <a:stretch>
            <a:fillRect/>
          </a:stretch>
        </p:blipFill>
        <p:spPr bwMode="auto">
          <a:xfrm>
            <a:off x="4830437" y="3654126"/>
            <a:ext cx="2650016" cy="264752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7">
            <a:extLst>
              <a:ext uri="{FF2B5EF4-FFF2-40B4-BE49-F238E27FC236}">
                <a16:creationId xmlns:a16="http://schemas.microsoft.com/office/drawing/2014/main" xmlns="" id="{4FDFF586-09FC-EAA0-EAE8-1C6ADB8C196A}"/>
              </a:ext>
            </a:extLst>
          </p:cNvPr>
          <p:cNvSpPr>
            <a:spLocks noChangeAspect="1" noChangeArrowheads="1"/>
          </p:cNvSpPr>
          <p:nvPr/>
        </p:nvSpPr>
        <p:spPr bwMode="auto">
          <a:xfrm>
            <a:off x="0" y="721605"/>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 name="AutoShape 2" descr="blob:https://web.whatsapp.com/084dcbc6-3151-44b1-86dc-13f905f91ebf">
            <a:extLst>
              <a:ext uri="{FF2B5EF4-FFF2-40B4-BE49-F238E27FC236}">
                <a16:creationId xmlns:a16="http://schemas.microsoft.com/office/drawing/2014/main" xmlns="" id="{516FF17E-B699-B9B6-8BF4-7FFFCF4626C4}"/>
              </a:ext>
            </a:extLst>
          </p:cNvPr>
          <p:cNvSpPr>
            <a:spLocks noChangeAspect="1" noChangeArrowheads="1"/>
          </p:cNvSpPr>
          <p:nvPr/>
        </p:nvSpPr>
        <p:spPr bwMode="auto">
          <a:xfrm>
            <a:off x="0" y="1483605"/>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 name="Rectangle 5">
            <a:extLst>
              <a:ext uri="{FF2B5EF4-FFF2-40B4-BE49-F238E27FC236}">
                <a16:creationId xmlns:a16="http://schemas.microsoft.com/office/drawing/2014/main" xmlns="" id="{59120A65-404F-2CAC-AF30-366423A12FA9}"/>
              </a:ext>
            </a:extLst>
          </p:cNvPr>
          <p:cNvSpPr>
            <a:spLocks noChangeAspect="1" noChangeArrowheads="1"/>
          </p:cNvSpPr>
          <p:nvPr/>
        </p:nvSpPr>
        <p:spPr bwMode="auto">
          <a:xfrm>
            <a:off x="0" y="2245605"/>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 name="AutoShape 3" descr="blob:https://web.whatsapp.com/88bd6719-1bce-4ada-904e-9209f74ba413">
            <a:extLst>
              <a:ext uri="{FF2B5EF4-FFF2-40B4-BE49-F238E27FC236}">
                <a16:creationId xmlns:a16="http://schemas.microsoft.com/office/drawing/2014/main" xmlns="" id="{E5F59BB4-0A1D-59BC-C3B7-7635C5DC310A}"/>
              </a:ext>
            </a:extLst>
          </p:cNvPr>
          <p:cNvSpPr>
            <a:spLocks noChangeAspect="1" noChangeArrowheads="1"/>
          </p:cNvSpPr>
          <p:nvPr/>
        </p:nvSpPr>
        <p:spPr bwMode="auto">
          <a:xfrm>
            <a:off x="0" y="3007605"/>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 name="Title 14">
            <a:extLst>
              <a:ext uri="{FF2B5EF4-FFF2-40B4-BE49-F238E27FC236}">
                <a16:creationId xmlns:a16="http://schemas.microsoft.com/office/drawing/2014/main" xmlns="" id="{ABDC56B5-5445-4FF3-3A1E-4E488B3C87D2}"/>
              </a:ext>
            </a:extLst>
          </p:cNvPr>
          <p:cNvSpPr>
            <a:spLocks noGrp="1"/>
          </p:cNvSpPr>
          <p:nvPr>
            <p:ph type="title"/>
          </p:nvPr>
        </p:nvSpPr>
        <p:spPr>
          <a:xfrm>
            <a:off x="1056994" y="-102391"/>
            <a:ext cx="10364451" cy="1585996"/>
          </a:xfrm>
        </p:spPr>
        <p:txBody>
          <a:bodyPr/>
          <a:lstStyle/>
          <a:p>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DIFFERENT OCCUPATIONAL STRUCTURE OF THE STUDY AREA</a:t>
            </a:r>
            <a:r>
              <a:rPr lang="en-IN" sz="1800" b="1" dirty="0">
                <a:effectLst/>
                <a:latin typeface="Calibri" panose="020F0502020204030204" pitchFamily="34" charset="0"/>
                <a:ea typeface="Calibri" panose="020F0502020204030204" pitchFamily="34" charset="0"/>
                <a:cs typeface="Times New Roman" panose="02020603050405020304" pitchFamily="18" charset="0"/>
              </a:rPr>
              <a:t/>
            </a:r>
            <a:br>
              <a:rPr lang="en-IN" sz="1800" b="1" dirty="0">
                <a:effectLst/>
                <a:latin typeface="Calibri" panose="020F0502020204030204" pitchFamily="34" charset="0"/>
                <a:ea typeface="Calibri" panose="020F0502020204030204" pitchFamily="34" charset="0"/>
                <a:cs typeface="Times New Roman" panose="02020603050405020304" pitchFamily="18" charset="0"/>
              </a:rPr>
            </a:br>
            <a:endParaRPr lang="en-IN" b="1" dirty="0"/>
          </a:p>
        </p:txBody>
      </p:sp>
    </p:spTree>
    <p:extLst>
      <p:ext uri="{BB962C8B-B14F-4D97-AF65-F5344CB8AC3E}">
        <p14:creationId xmlns:p14="http://schemas.microsoft.com/office/powerpoint/2010/main" xmlns="" val="3228510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xmlns="" id="{E1408BAF-1350-4BC5-9C72-82A08BB07B4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a:extLst>
              <a:ext uri="{FF2B5EF4-FFF2-40B4-BE49-F238E27FC236}">
                <a16:creationId xmlns:a16="http://schemas.microsoft.com/office/drawing/2014/main" xmlns="" id="{60E67B53-E530-4CC6-B1E7-4CCC1FD6323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A86749E1-4C09-F421-614F-2FAB2A2432F4}"/>
              </a:ext>
            </a:extLst>
          </p:cNvPr>
          <p:cNvSpPr>
            <a:spLocks noGrp="1"/>
          </p:cNvSpPr>
          <p:nvPr>
            <p:ph type="title"/>
          </p:nvPr>
        </p:nvSpPr>
        <p:spPr>
          <a:xfrm>
            <a:off x="1779536" y="4291994"/>
            <a:ext cx="8689976" cy="1345888"/>
          </a:xfrm>
        </p:spPr>
        <p:txBody>
          <a:bodyPr vert="horz" lIns="91440" tIns="45720" rIns="91440" bIns="45720" rtlCol="0" anchor="b">
            <a:normAutofit/>
          </a:bodyPr>
          <a:lstStyle/>
          <a:p>
            <a:r>
              <a:rPr lang="en-US" sz="4800" b="1" dirty="0">
                <a:solidFill>
                  <a:srgbClr val="002060"/>
                </a:solidFill>
              </a:rPr>
              <a:t>INCOME STRUCTURE</a:t>
            </a:r>
            <a:endParaRPr lang="en-US" sz="4800" dirty="0">
              <a:solidFill>
                <a:srgbClr val="002060"/>
              </a:solidFill>
            </a:endParaRPr>
          </a:p>
        </p:txBody>
      </p:sp>
      <p:pic>
        <p:nvPicPr>
          <p:cNvPr id="4" name="Picture 3">
            <a:extLst>
              <a:ext uri="{FF2B5EF4-FFF2-40B4-BE49-F238E27FC236}">
                <a16:creationId xmlns:a16="http://schemas.microsoft.com/office/drawing/2014/main" xmlns="" id="{2EA10315-4100-A5D9-34D9-D2B3455B64E7}"/>
              </a:ext>
            </a:extLst>
          </p:cNvPr>
          <p:cNvPicPr>
            <a:picLocks noChangeAspect="1"/>
          </p:cNvPicPr>
          <p:nvPr/>
        </p:nvPicPr>
        <p:blipFill>
          <a:blip r:embed="rId4"/>
          <a:stretch>
            <a:fillRect/>
          </a:stretch>
        </p:blipFill>
        <p:spPr>
          <a:xfrm>
            <a:off x="320040" y="930452"/>
            <a:ext cx="5747438" cy="3487312"/>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5" name="Picture 4">
            <a:extLst>
              <a:ext uri="{FF2B5EF4-FFF2-40B4-BE49-F238E27FC236}">
                <a16:creationId xmlns:a16="http://schemas.microsoft.com/office/drawing/2014/main" xmlns="" id="{F0F133C1-30CF-70D3-E998-337491F51D39}"/>
              </a:ext>
            </a:extLst>
          </p:cNvPr>
          <p:cNvPicPr>
            <a:picLocks noChangeAspect="1"/>
          </p:cNvPicPr>
          <p:nvPr/>
        </p:nvPicPr>
        <p:blipFill>
          <a:blip r:embed="rId5"/>
          <a:stretch>
            <a:fillRect/>
          </a:stretch>
        </p:blipFill>
        <p:spPr>
          <a:xfrm>
            <a:off x="6267036" y="950462"/>
            <a:ext cx="5604923" cy="3467302"/>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xmlns="" val="2816796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DC3B8C6B-63CA-4384-8059-2036BE5202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erial view of valley map">
            <a:extLst>
              <a:ext uri="{FF2B5EF4-FFF2-40B4-BE49-F238E27FC236}">
                <a16:creationId xmlns:a16="http://schemas.microsoft.com/office/drawing/2014/main" xmlns="" id="{0665BE85-CF84-3A15-7767-DCA65B277D25}"/>
              </a:ext>
            </a:extLst>
          </p:cNvPr>
          <p:cNvPicPr>
            <a:picLocks noChangeAspect="1"/>
          </p:cNvPicPr>
          <p:nvPr/>
        </p:nvPicPr>
        <p:blipFill rotWithShape="1">
          <a:blip r:embed="rId2"/>
          <a:srcRect l="28085" r="38464"/>
          <a:stretch/>
        </p:blipFill>
        <p:spPr>
          <a:xfrm>
            <a:off x="20" y="10"/>
            <a:ext cx="4024741" cy="6857990"/>
          </a:xfrm>
          <a:prstGeom prst="rect">
            <a:avLst/>
          </a:prstGeom>
        </p:spPr>
      </p:pic>
      <p:sp>
        <p:nvSpPr>
          <p:cNvPr id="11" name="Rectangle 10">
            <a:extLst>
              <a:ext uri="{FF2B5EF4-FFF2-40B4-BE49-F238E27FC236}">
                <a16:creationId xmlns:a16="http://schemas.microsoft.com/office/drawing/2014/main" xmlns="" id="{C71B03AA-C0EB-4104-84F8-E1AB8BFBE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09C2B723-6C2F-49DE-A429-50BDFD1ADB4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CCF62797-D20A-F579-488E-5A1BBFCFF488}"/>
              </a:ext>
            </a:extLst>
          </p:cNvPr>
          <p:cNvSpPr>
            <a:spLocks noGrp="1"/>
          </p:cNvSpPr>
          <p:nvPr>
            <p:ph type="title"/>
          </p:nvPr>
        </p:nvSpPr>
        <p:spPr>
          <a:xfrm>
            <a:off x="4465048" y="-27174"/>
            <a:ext cx="6672886" cy="1596177"/>
          </a:xfrm>
        </p:spPr>
        <p:txBody>
          <a:bodyPr>
            <a:normAutofit/>
          </a:bodyPr>
          <a:lstStyle/>
          <a:p>
            <a:r>
              <a:rPr lang="en-US" b="1" dirty="0">
                <a:effectLst/>
                <a:latin typeface="Times New Roman" panose="02020603050405020304" pitchFamily="18" charset="0"/>
                <a:ea typeface="Calibri" panose="020F0502020204030204" pitchFamily="34" charset="0"/>
                <a:cs typeface="Times New Roman" panose="02020603050405020304" pitchFamily="18" charset="0"/>
              </a:rPr>
              <a:t> PROCESS OF FIELD SURVEY METHODOLOGY</a:t>
            </a:r>
            <a:r>
              <a:rPr lang="en-IN" dirty="0">
                <a:effectLst/>
                <a:latin typeface="Calibri" panose="020F0502020204030204" pitchFamily="34" charset="0"/>
                <a:ea typeface="Calibri" panose="020F0502020204030204" pitchFamily="34" charset="0"/>
                <a:cs typeface="Times New Roman" panose="02020603050405020304" pitchFamily="18" charset="0"/>
              </a:rPr>
              <a:t/>
            </a:r>
            <a:br>
              <a:rPr lang="en-IN"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xmlns="" id="{F5371723-8F48-0FB2-55F9-3616F285644F}"/>
              </a:ext>
            </a:extLst>
          </p:cNvPr>
          <p:cNvSpPr>
            <a:spLocks noGrp="1"/>
          </p:cNvSpPr>
          <p:nvPr>
            <p:ph sz="quarter" idx="13"/>
          </p:nvPr>
        </p:nvSpPr>
        <p:spPr>
          <a:xfrm>
            <a:off x="4713058" y="992459"/>
            <a:ext cx="7092829" cy="5653668"/>
          </a:xfrm>
        </p:spPr>
        <p:txBody>
          <a:bodyPr>
            <a:normAutofit lnSpcReduction="10000"/>
          </a:bodyPr>
          <a:lstStyle/>
          <a:p>
            <a:pPr>
              <a:lnSpc>
                <a:spcPct val="110000"/>
              </a:lnSpc>
              <a:spcAft>
                <a:spcPts val="100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Our field survey at Safarchata village of under Khejuri –II in Purba Medinipur district has been conducted through some sequential and systematic methods. This method may be divided in three categories which are given below-</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0000"/>
              </a:lnSpc>
              <a:spcAft>
                <a:spcPts val="1000"/>
              </a:spcAft>
              <a:buNone/>
              <a:tabLst>
                <a:tab pos="457200" algn="l"/>
              </a:tabLst>
            </a:pP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  PRE FIELD-STAGE</a:t>
            </a:r>
            <a:r>
              <a:rPr lang="en-US"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IN"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285750">
              <a:lnSpc>
                <a:spcPct val="110000"/>
              </a:lnSpc>
              <a:spcAft>
                <a:spcPts val="1000"/>
              </a:spcAft>
              <a:tabLst>
                <a:tab pos="457200"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In this stage some activities have been done for field works-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0000"/>
              </a:lnSpc>
              <a:buFont typeface="+mj-lt"/>
              <a:buAutoNum type="arabicPeriod"/>
              <a:tabLst>
                <a:tab pos="914400"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Planning for micro level minor research project.</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0000"/>
              </a:lnSpc>
              <a:buFont typeface="+mj-lt"/>
              <a:buAutoNum type="arabicPeriod"/>
              <a:tabLst>
                <a:tab pos="914400"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Selection of the study area.</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0000"/>
              </a:lnSpc>
              <a:buFont typeface="+mj-lt"/>
              <a:buAutoNum type="arabicPeriod"/>
              <a:tabLst>
                <a:tab pos="914400"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Collection of Mouza map from B.L. &amp;L.R.O. office. Khejuri –II block.</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0000"/>
              </a:lnSpc>
              <a:buFont typeface="+mj-lt"/>
              <a:buAutoNum type="arabicPeriod"/>
              <a:tabLst>
                <a:tab pos="914400"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Taking permission and secondary data from B.D.O. office Khejuri –II block.</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0000"/>
              </a:lnSpc>
              <a:buFont typeface="+mj-lt"/>
              <a:buAutoNum type="arabicPeriod"/>
              <a:tabLst>
                <a:tab pos="914400"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Taking permission and household data from Khejuri Gram Panchayat office.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0000"/>
              </a:lnSpc>
              <a:buFont typeface="+mj-lt"/>
              <a:buAutoNum type="arabicPeriod"/>
              <a:tabLst>
                <a:tab pos="914400"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Collection census data from district census hand book, Purba Medinipur district.</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0000"/>
              </a:lnSpc>
              <a:spcAft>
                <a:spcPts val="1000"/>
              </a:spcAft>
              <a:buFont typeface="+mj-lt"/>
              <a:buAutoNum type="arabicPeriod"/>
              <a:tabLst>
                <a:tab pos="914400"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Making survey schedule for field survey and discussion how to conduct field survey. etc.</a:t>
            </a:r>
            <a:endParaRPr lang="en-IN" sz="1400" b="1" dirty="0"/>
          </a:p>
        </p:txBody>
      </p:sp>
    </p:spTree>
    <p:extLst>
      <p:ext uri="{BB962C8B-B14F-4D97-AF65-F5344CB8AC3E}">
        <p14:creationId xmlns:p14="http://schemas.microsoft.com/office/powerpoint/2010/main" xmlns="" val="35840650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A125EB-C066-2FD0-676A-87096838E3FD}"/>
              </a:ext>
            </a:extLst>
          </p:cNvPr>
          <p:cNvSpPr>
            <a:spLocks noGrp="1"/>
          </p:cNvSpPr>
          <p:nvPr>
            <p:ph type="title"/>
          </p:nvPr>
        </p:nvSpPr>
        <p:spPr>
          <a:xfrm>
            <a:off x="913774" y="88706"/>
            <a:ext cx="10364451" cy="769608"/>
          </a:xfrm>
        </p:spPr>
        <p:txBody>
          <a:bodyPr/>
          <a:lstStyle/>
          <a:p>
            <a:r>
              <a:rPr lang="en-US" sz="3600" b="1" dirty="0">
                <a:solidFill>
                  <a:srgbClr val="002060"/>
                </a:solidFill>
                <a:effectLst/>
                <a:latin typeface="Times New Roman" panose="02020603050405020304" pitchFamily="18" charset="0"/>
                <a:ea typeface="Calibri" panose="020F0502020204030204" pitchFamily="34" charset="0"/>
              </a:rPr>
              <a:t>HEALTH CENTER</a:t>
            </a:r>
            <a:endParaRPr lang="en-IN" dirty="0"/>
          </a:p>
        </p:txBody>
      </p:sp>
      <p:grpSp>
        <p:nvGrpSpPr>
          <p:cNvPr id="4" name="Group 2">
            <a:extLst>
              <a:ext uri="{FF2B5EF4-FFF2-40B4-BE49-F238E27FC236}">
                <a16:creationId xmlns:a16="http://schemas.microsoft.com/office/drawing/2014/main" xmlns="" id="{7685AAB9-716F-029C-4AE9-3B4A06BDE269}"/>
              </a:ext>
            </a:extLst>
          </p:cNvPr>
          <p:cNvGrpSpPr>
            <a:grpSpLocks/>
          </p:cNvGrpSpPr>
          <p:nvPr/>
        </p:nvGrpSpPr>
        <p:grpSpPr bwMode="auto">
          <a:xfrm>
            <a:off x="718455" y="1205048"/>
            <a:ext cx="5517091" cy="5250835"/>
            <a:chOff x="0" y="0"/>
            <a:chExt cx="5100" cy="6439"/>
          </a:xfrm>
        </p:grpSpPr>
        <p:pic>
          <p:nvPicPr>
            <p:cNvPr id="3076" name="Picture 4">
              <a:extLst>
                <a:ext uri="{FF2B5EF4-FFF2-40B4-BE49-F238E27FC236}">
                  <a16:creationId xmlns:a16="http://schemas.microsoft.com/office/drawing/2014/main" xmlns="" id="{2C91A27B-294E-9BBA-78A1-99E18F2C4A4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5100" cy="2784"/>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a:extLst>
                <a:ext uri="{FF2B5EF4-FFF2-40B4-BE49-F238E27FC236}">
                  <a16:creationId xmlns:a16="http://schemas.microsoft.com/office/drawing/2014/main" xmlns="" id="{1702E074-55C4-B5A1-F7EB-29B3F743945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2824"/>
              <a:ext cx="4304" cy="3615"/>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3073" name="image165.jpeg">
            <a:extLst>
              <a:ext uri="{FF2B5EF4-FFF2-40B4-BE49-F238E27FC236}">
                <a16:creationId xmlns:a16="http://schemas.microsoft.com/office/drawing/2014/main" xmlns="" id="{8E723AE0-98DE-8140-4D8C-7F79478EB47E}"/>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999036" y="3598231"/>
            <a:ext cx="5517090" cy="285765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5">
            <a:extLst>
              <a:ext uri="{FF2B5EF4-FFF2-40B4-BE49-F238E27FC236}">
                <a16:creationId xmlns:a16="http://schemas.microsoft.com/office/drawing/2014/main" xmlns="" id="{CA3C3E20-FBD2-0983-53F4-7BCEFC8DD2A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6" name="Rectangle 6">
            <a:extLst>
              <a:ext uri="{FF2B5EF4-FFF2-40B4-BE49-F238E27FC236}">
                <a16:creationId xmlns:a16="http://schemas.microsoft.com/office/drawing/2014/main" xmlns="" id="{B28DAD48-AA35-D4C0-1C63-79067F63BF4A}"/>
              </a:ext>
            </a:extLst>
          </p:cNvPr>
          <p:cNvSpPr>
            <a:spLocks noChangeArrowheads="1"/>
          </p:cNvSpPr>
          <p:nvPr/>
        </p:nvSpPr>
        <p:spPr bwMode="auto">
          <a:xfrm>
            <a:off x="355600" y="454660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xmlns="" id="{A119AE48-A1E8-31BB-7EC5-3B03E40E53A0}"/>
              </a:ext>
            </a:extLst>
          </p:cNvPr>
          <p:cNvPicPr>
            <a:picLocks noChangeAspect="1"/>
          </p:cNvPicPr>
          <p:nvPr/>
        </p:nvPicPr>
        <p:blipFill>
          <a:blip r:embed="rId5"/>
          <a:stretch>
            <a:fillRect/>
          </a:stretch>
        </p:blipFill>
        <p:spPr>
          <a:xfrm>
            <a:off x="6556016" y="1136532"/>
            <a:ext cx="4917529" cy="2371414"/>
          </a:xfrm>
          <a:prstGeom prst="rect">
            <a:avLst/>
          </a:prstGeom>
        </p:spPr>
      </p:pic>
    </p:spTree>
    <p:extLst>
      <p:ext uri="{BB962C8B-B14F-4D97-AF65-F5344CB8AC3E}">
        <p14:creationId xmlns:p14="http://schemas.microsoft.com/office/powerpoint/2010/main" xmlns="" val="5472288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ABFD2E-8B8F-0AD3-5912-71C6C530CBB4}"/>
              </a:ext>
            </a:extLst>
          </p:cNvPr>
          <p:cNvSpPr>
            <a:spLocks noGrp="1"/>
          </p:cNvSpPr>
          <p:nvPr>
            <p:ph type="title"/>
          </p:nvPr>
        </p:nvSpPr>
        <p:spPr>
          <a:xfrm>
            <a:off x="913774" y="0"/>
            <a:ext cx="10364451" cy="1596177"/>
          </a:xfrm>
        </p:spPr>
        <p:txBody>
          <a:bodyPr/>
          <a:lstStyle/>
          <a:p>
            <a:r>
              <a:rPr lang="en-US" sz="3600" dirty="0">
                <a:solidFill>
                  <a:srgbClr val="001F5F"/>
                </a:solidFill>
                <a:effectLst/>
                <a:latin typeface="Times New Roman" panose="02020603050405020304" pitchFamily="18" charset="0"/>
                <a:ea typeface="Times New Roman" panose="02020603050405020304" pitchFamily="18" charset="0"/>
              </a:rPr>
              <a:t>EDUCATIONAL</a:t>
            </a:r>
            <a:r>
              <a:rPr lang="en-US" sz="3600" spc="-50" dirty="0">
                <a:solidFill>
                  <a:srgbClr val="001F5F"/>
                </a:solidFill>
                <a:effectLst/>
                <a:latin typeface="Times New Roman" panose="02020603050405020304" pitchFamily="18" charset="0"/>
                <a:ea typeface="Times New Roman" panose="02020603050405020304" pitchFamily="18" charset="0"/>
              </a:rPr>
              <a:t> </a:t>
            </a:r>
            <a:r>
              <a:rPr lang="en-US" sz="3600" dirty="0">
                <a:solidFill>
                  <a:srgbClr val="001F5F"/>
                </a:solidFill>
                <a:effectLst/>
                <a:latin typeface="Times New Roman" panose="02020603050405020304" pitchFamily="18" charset="0"/>
                <a:ea typeface="Times New Roman" panose="02020603050405020304" pitchFamily="18" charset="0"/>
              </a:rPr>
              <a:t>CENTER:</a:t>
            </a:r>
            <a:endParaRPr lang="en-IN" dirty="0"/>
          </a:p>
        </p:txBody>
      </p:sp>
      <p:grpSp>
        <p:nvGrpSpPr>
          <p:cNvPr id="4" name="Group 2">
            <a:extLst>
              <a:ext uri="{FF2B5EF4-FFF2-40B4-BE49-F238E27FC236}">
                <a16:creationId xmlns:a16="http://schemas.microsoft.com/office/drawing/2014/main" xmlns="" id="{FA78EBF5-6830-16FD-BED6-1AB6671A18EA}"/>
              </a:ext>
            </a:extLst>
          </p:cNvPr>
          <p:cNvGrpSpPr>
            <a:grpSpLocks/>
          </p:cNvGrpSpPr>
          <p:nvPr/>
        </p:nvGrpSpPr>
        <p:grpSpPr bwMode="auto">
          <a:xfrm>
            <a:off x="2006658" y="1148930"/>
            <a:ext cx="8228012" cy="5516275"/>
            <a:chOff x="1470" y="365"/>
            <a:chExt cx="9671" cy="7696"/>
          </a:xfrm>
        </p:grpSpPr>
        <p:pic>
          <p:nvPicPr>
            <p:cNvPr id="4099" name="Picture 3">
              <a:extLst>
                <a:ext uri="{FF2B5EF4-FFF2-40B4-BE49-F238E27FC236}">
                  <a16:creationId xmlns:a16="http://schemas.microsoft.com/office/drawing/2014/main" xmlns="" id="{C4FBFEA6-9518-4485-EE49-AD45EE271E9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70" y="364"/>
              <a:ext cx="4357" cy="3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0" name="Picture 4">
              <a:extLst>
                <a:ext uri="{FF2B5EF4-FFF2-40B4-BE49-F238E27FC236}">
                  <a16:creationId xmlns:a16="http://schemas.microsoft.com/office/drawing/2014/main" xmlns="" id="{8E3E305E-D005-4AE7-3101-575CEC77AC8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876" y="365"/>
              <a:ext cx="5264" cy="3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1" name="Picture 5">
              <a:extLst>
                <a:ext uri="{FF2B5EF4-FFF2-40B4-BE49-F238E27FC236}">
                  <a16:creationId xmlns:a16="http://schemas.microsoft.com/office/drawing/2014/main" xmlns="" id="{CAE4FAFE-A56B-1778-AE74-E972E76F960C}"/>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470" y="3712"/>
              <a:ext cx="4357" cy="4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2" name="Picture 6">
              <a:extLst>
                <a:ext uri="{FF2B5EF4-FFF2-40B4-BE49-F238E27FC236}">
                  <a16:creationId xmlns:a16="http://schemas.microsoft.com/office/drawing/2014/main" xmlns="" id="{BA61CFB3-0CDC-D3F8-9968-470AEA40151F}"/>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876" y="3637"/>
              <a:ext cx="5265" cy="4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9798228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8C3675-3BF7-1E80-05BA-E60710E12AB0}"/>
              </a:ext>
            </a:extLst>
          </p:cNvPr>
          <p:cNvSpPr>
            <a:spLocks noGrp="1"/>
          </p:cNvSpPr>
          <p:nvPr>
            <p:ph type="title"/>
          </p:nvPr>
        </p:nvSpPr>
        <p:spPr>
          <a:xfrm>
            <a:off x="1280267" y="-1"/>
            <a:ext cx="10364451" cy="792273"/>
          </a:xfrm>
        </p:spPr>
        <p:txBody>
          <a:bodyPr>
            <a:normAutofit/>
          </a:bodyPr>
          <a:lstStyle/>
          <a:p>
            <a:r>
              <a:rPr lang="en-US" sz="3600" dirty="0">
                <a:solidFill>
                  <a:srgbClr val="001F5F"/>
                </a:solidFill>
                <a:effectLst/>
                <a:latin typeface="Times New Roman" panose="02020603050405020304" pitchFamily="18" charset="0"/>
                <a:ea typeface="Times New Roman" panose="02020603050405020304" pitchFamily="18" charset="0"/>
              </a:rPr>
              <a:t>ADMINISTRATIVE</a:t>
            </a:r>
            <a:r>
              <a:rPr lang="en-US" sz="3600" spc="-15" dirty="0">
                <a:solidFill>
                  <a:srgbClr val="001F5F"/>
                </a:solidFill>
                <a:effectLst/>
                <a:latin typeface="Times New Roman" panose="02020603050405020304" pitchFamily="18" charset="0"/>
                <a:ea typeface="Times New Roman" panose="02020603050405020304" pitchFamily="18" charset="0"/>
              </a:rPr>
              <a:t> </a:t>
            </a:r>
            <a:r>
              <a:rPr lang="en-US" sz="3600" dirty="0">
                <a:solidFill>
                  <a:srgbClr val="001F5F"/>
                </a:solidFill>
                <a:effectLst/>
                <a:latin typeface="Times New Roman" panose="02020603050405020304" pitchFamily="18" charset="0"/>
                <a:ea typeface="Times New Roman" panose="02020603050405020304" pitchFamily="18" charset="0"/>
              </a:rPr>
              <a:t>OFFICE</a:t>
            </a:r>
            <a:endParaRPr lang="en-IN" dirty="0"/>
          </a:p>
        </p:txBody>
      </p:sp>
      <p:grpSp>
        <p:nvGrpSpPr>
          <p:cNvPr id="5" name="Group 1">
            <a:extLst>
              <a:ext uri="{FF2B5EF4-FFF2-40B4-BE49-F238E27FC236}">
                <a16:creationId xmlns:a16="http://schemas.microsoft.com/office/drawing/2014/main" xmlns="" id="{1CBB0072-2BAD-7FE4-E906-AB9D5F92DE0C}"/>
              </a:ext>
            </a:extLst>
          </p:cNvPr>
          <p:cNvGrpSpPr>
            <a:grpSpLocks/>
          </p:cNvGrpSpPr>
          <p:nvPr/>
        </p:nvGrpSpPr>
        <p:grpSpPr bwMode="auto">
          <a:xfrm>
            <a:off x="1674564" y="814179"/>
            <a:ext cx="8945696" cy="2389188"/>
            <a:chOff x="0" y="0"/>
            <a:chExt cx="9874" cy="3763"/>
          </a:xfrm>
        </p:grpSpPr>
        <p:pic>
          <p:nvPicPr>
            <p:cNvPr id="5123" name="Picture 3">
              <a:extLst>
                <a:ext uri="{FF2B5EF4-FFF2-40B4-BE49-F238E27FC236}">
                  <a16:creationId xmlns:a16="http://schemas.microsoft.com/office/drawing/2014/main" xmlns="" id="{C4B09496-4839-EE13-C6F8-F96E2C593CD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4724" cy="3763"/>
            </a:xfrm>
            <a:prstGeom prst="rect">
              <a:avLst/>
            </a:prstGeom>
            <a:noFill/>
            <a:extLst>
              <a:ext uri="{909E8E84-426E-40DD-AFC4-6F175D3DCCD1}">
                <a14:hiddenFill xmlns:a14="http://schemas.microsoft.com/office/drawing/2010/main" xmlns="">
                  <a:solidFill>
                    <a:srgbClr val="FFFFFF"/>
                  </a:solidFill>
                </a14:hiddenFill>
              </a:ext>
            </a:extLst>
          </p:spPr>
        </p:pic>
        <p:pic>
          <p:nvPicPr>
            <p:cNvPr id="5122" name="Picture 2">
              <a:extLst>
                <a:ext uri="{FF2B5EF4-FFF2-40B4-BE49-F238E27FC236}">
                  <a16:creationId xmlns:a16="http://schemas.microsoft.com/office/drawing/2014/main" xmlns="" id="{CA57AF39-0ED0-FB06-6372-39CF2EF31A9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84" y="1"/>
              <a:ext cx="5090" cy="3762"/>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6" name="Rectangle 8">
            <a:extLst>
              <a:ext uri="{FF2B5EF4-FFF2-40B4-BE49-F238E27FC236}">
                <a16:creationId xmlns:a16="http://schemas.microsoft.com/office/drawing/2014/main" xmlns="" id="{A34B87C0-FBDB-91A2-38E2-B115146FF3A8}"/>
              </a:ext>
            </a:extLst>
          </p:cNvPr>
          <p:cNvSpPr>
            <a:spLocks noChangeArrowheads="1"/>
          </p:cNvSpPr>
          <p:nvPr/>
        </p:nvSpPr>
        <p:spPr bwMode="auto">
          <a:xfrm>
            <a:off x="3000044" y="482219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grpSp>
        <p:nvGrpSpPr>
          <p:cNvPr id="7" name="Group 5">
            <a:extLst>
              <a:ext uri="{FF2B5EF4-FFF2-40B4-BE49-F238E27FC236}">
                <a16:creationId xmlns:a16="http://schemas.microsoft.com/office/drawing/2014/main" xmlns="" id="{050F028F-ACF9-6BF8-9B67-EEC391EEAD19}"/>
              </a:ext>
            </a:extLst>
          </p:cNvPr>
          <p:cNvGrpSpPr>
            <a:grpSpLocks/>
          </p:cNvGrpSpPr>
          <p:nvPr/>
        </p:nvGrpSpPr>
        <p:grpSpPr bwMode="auto">
          <a:xfrm>
            <a:off x="1556834" y="3429000"/>
            <a:ext cx="9063426" cy="2729429"/>
            <a:chOff x="0" y="0"/>
            <a:chExt cx="9905" cy="3206"/>
          </a:xfrm>
        </p:grpSpPr>
        <p:pic>
          <p:nvPicPr>
            <p:cNvPr id="5127" name="Picture 7">
              <a:extLst>
                <a:ext uri="{FF2B5EF4-FFF2-40B4-BE49-F238E27FC236}">
                  <a16:creationId xmlns:a16="http://schemas.microsoft.com/office/drawing/2014/main" xmlns="" id="{3DF41FEB-F9FA-E179-DA38-AC326987D73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4724" cy="3206"/>
            </a:xfrm>
            <a:prstGeom prst="rect">
              <a:avLst/>
            </a:prstGeom>
            <a:noFill/>
            <a:extLst>
              <a:ext uri="{909E8E84-426E-40DD-AFC4-6F175D3DCCD1}">
                <a14:hiddenFill xmlns:a14="http://schemas.microsoft.com/office/drawing/2010/main" xmlns="">
                  <a:solidFill>
                    <a:srgbClr val="FFFFFF"/>
                  </a:solidFill>
                </a14:hiddenFill>
              </a:ext>
            </a:extLst>
          </p:spPr>
        </p:pic>
        <p:pic>
          <p:nvPicPr>
            <p:cNvPr id="5126" name="Picture 6">
              <a:extLst>
                <a:ext uri="{FF2B5EF4-FFF2-40B4-BE49-F238E27FC236}">
                  <a16:creationId xmlns:a16="http://schemas.microsoft.com/office/drawing/2014/main" xmlns="" id="{DA771E3F-32EE-D011-7F23-D19CCDDC1540}"/>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785" y="0"/>
              <a:ext cx="5120" cy="3201"/>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696920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01407CCC-3C19-FC57-5AA1-095E162B95F0}"/>
              </a:ext>
            </a:extLst>
          </p:cNvPr>
          <p:cNvGraphicFramePr>
            <a:graphicFrameLocks noGrp="1"/>
          </p:cNvGraphicFramePr>
          <p:nvPr>
            <p:extLst>
              <p:ext uri="{D42A27DB-BD31-4B8C-83A1-F6EECF244321}">
                <p14:modId xmlns:p14="http://schemas.microsoft.com/office/powerpoint/2010/main" xmlns="" val="2981761440"/>
              </p:ext>
            </p:extLst>
          </p:nvPr>
        </p:nvGraphicFramePr>
        <p:xfrm>
          <a:off x="1465244" y="879776"/>
          <a:ext cx="9386370" cy="5148648"/>
        </p:xfrm>
        <a:graphic>
          <a:graphicData uri="http://schemas.openxmlformats.org/drawingml/2006/table">
            <a:tbl>
              <a:tblPr firstRow="1" firstCol="1" lastRow="1" lastCol="1" bandRow="1" bandCol="1">
                <a:tableStyleId>{BC89EF96-8CEA-46FF-86C4-4CE0E7609802}</a:tableStyleId>
              </a:tblPr>
              <a:tblGrid>
                <a:gridCol w="1279002">
                  <a:extLst>
                    <a:ext uri="{9D8B030D-6E8A-4147-A177-3AD203B41FA5}">
                      <a16:colId xmlns:a16="http://schemas.microsoft.com/office/drawing/2014/main" xmlns="" val="2448678852"/>
                    </a:ext>
                  </a:extLst>
                </a:gridCol>
                <a:gridCol w="1601010">
                  <a:extLst>
                    <a:ext uri="{9D8B030D-6E8A-4147-A177-3AD203B41FA5}">
                      <a16:colId xmlns:a16="http://schemas.microsoft.com/office/drawing/2014/main" xmlns="" val="131299513"/>
                    </a:ext>
                  </a:extLst>
                </a:gridCol>
                <a:gridCol w="1601010">
                  <a:extLst>
                    <a:ext uri="{9D8B030D-6E8A-4147-A177-3AD203B41FA5}">
                      <a16:colId xmlns:a16="http://schemas.microsoft.com/office/drawing/2014/main" xmlns="" val="1407245280"/>
                    </a:ext>
                  </a:extLst>
                </a:gridCol>
                <a:gridCol w="2452674">
                  <a:extLst>
                    <a:ext uri="{9D8B030D-6E8A-4147-A177-3AD203B41FA5}">
                      <a16:colId xmlns:a16="http://schemas.microsoft.com/office/drawing/2014/main" xmlns="" val="1995927388"/>
                    </a:ext>
                  </a:extLst>
                </a:gridCol>
                <a:gridCol w="2452674">
                  <a:extLst>
                    <a:ext uri="{9D8B030D-6E8A-4147-A177-3AD203B41FA5}">
                      <a16:colId xmlns:a16="http://schemas.microsoft.com/office/drawing/2014/main" xmlns="" val="3440019560"/>
                    </a:ext>
                  </a:extLst>
                </a:gridCol>
              </a:tblGrid>
              <a:tr h="502375">
                <a:tc gridSpan="3">
                  <a:txBody>
                    <a:bodyPr/>
                    <a:lstStyle/>
                    <a:p>
                      <a:pPr marL="1165225" marR="1165225" algn="just">
                        <a:lnSpc>
                          <a:spcPct val="100000"/>
                        </a:lnSpc>
                        <a:spcAft>
                          <a:spcPts val="0"/>
                        </a:spcAft>
                      </a:pPr>
                      <a:r>
                        <a:rPr lang="en-US" sz="1800" dirty="0">
                          <a:effectLst/>
                        </a:rPr>
                        <a:t>Ration</a:t>
                      </a:r>
                      <a:r>
                        <a:rPr lang="en-US" sz="1800" spc="-25" dirty="0">
                          <a:effectLst/>
                        </a:rPr>
                        <a:t> </a:t>
                      </a:r>
                      <a:r>
                        <a:rPr lang="en-US" sz="1800" dirty="0">
                          <a:effectLst/>
                        </a:rPr>
                        <a:t>card</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hMerge="1">
                  <a:txBody>
                    <a:bodyPr/>
                    <a:lstStyle/>
                    <a:p>
                      <a:endParaRPr lang="en-IN"/>
                    </a:p>
                  </a:txBody>
                  <a:tcPr/>
                </a:tc>
                <a:tc hMerge="1">
                  <a:txBody>
                    <a:bodyPr/>
                    <a:lstStyle/>
                    <a:p>
                      <a:endParaRPr lang="en-IN"/>
                    </a:p>
                  </a:txBody>
                  <a:tcPr/>
                </a:tc>
                <a:tc>
                  <a:txBody>
                    <a:bodyPr/>
                    <a:lstStyle/>
                    <a:p>
                      <a:pPr marL="277495" marR="268605" algn="just">
                        <a:lnSpc>
                          <a:spcPct val="100000"/>
                        </a:lnSpc>
                        <a:spcAft>
                          <a:spcPts val="0"/>
                        </a:spcAft>
                      </a:pPr>
                      <a:r>
                        <a:rPr lang="en-US" sz="1800" dirty="0">
                          <a:effectLst/>
                        </a:rPr>
                        <a:t>Total</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44220" marR="735965" algn="just">
                        <a:lnSpc>
                          <a:spcPct val="100000"/>
                        </a:lnSpc>
                        <a:spcAft>
                          <a:spcPts val="0"/>
                        </a:spcAft>
                      </a:pPr>
                      <a:r>
                        <a:rPr lang="en-US" sz="1800">
                          <a:effectLst/>
                        </a:rPr>
                        <a:t>Percentage</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1402723925"/>
                  </a:ext>
                </a:extLst>
              </a:tr>
              <a:tr h="502375">
                <a:tc rowSpan="3">
                  <a:txBody>
                    <a:bodyPr/>
                    <a:lstStyle/>
                    <a:p>
                      <a:pPr marL="67945" algn="just">
                        <a:lnSpc>
                          <a:spcPct val="100000"/>
                        </a:lnSpc>
                      </a:pPr>
                      <a:r>
                        <a:rPr lang="en-US" sz="1800" dirty="0">
                          <a:effectLst/>
                        </a:rPr>
                        <a:t>Old system</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rowSpan="2">
                  <a:txBody>
                    <a:bodyPr/>
                    <a:lstStyle/>
                    <a:p>
                      <a:pPr marL="290830" marR="289560" algn="just">
                        <a:lnSpc>
                          <a:spcPct val="100000"/>
                        </a:lnSpc>
                        <a:spcAft>
                          <a:spcPts val="0"/>
                        </a:spcAft>
                      </a:pPr>
                      <a:r>
                        <a:rPr lang="en-US" sz="1800" dirty="0">
                          <a:effectLst/>
                        </a:rPr>
                        <a:t>Yes</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02895" marR="295910" algn="just">
                        <a:lnSpc>
                          <a:spcPct val="100000"/>
                        </a:lnSpc>
                        <a:spcAft>
                          <a:spcPts val="0"/>
                        </a:spcAft>
                      </a:pPr>
                      <a:r>
                        <a:rPr lang="en-US" sz="1800">
                          <a:effectLst/>
                        </a:rPr>
                        <a:t>A.P.L</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75590" marR="268605" algn="just">
                        <a:lnSpc>
                          <a:spcPct val="100000"/>
                        </a:lnSpc>
                        <a:spcAft>
                          <a:spcPts val="0"/>
                        </a:spcAft>
                      </a:pPr>
                      <a:r>
                        <a:rPr lang="en-US" sz="1800">
                          <a:effectLst/>
                        </a:rPr>
                        <a:t>14</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42950" marR="735965" algn="just">
                        <a:lnSpc>
                          <a:spcPct val="100000"/>
                        </a:lnSpc>
                        <a:spcAft>
                          <a:spcPts val="0"/>
                        </a:spcAft>
                      </a:pPr>
                      <a:r>
                        <a:rPr lang="en-US" sz="1800">
                          <a:effectLst/>
                        </a:rPr>
                        <a:t>37.84%</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521405316"/>
                  </a:ext>
                </a:extLst>
              </a:tr>
              <a:tr h="581008">
                <a:tc vMerge="1">
                  <a:txBody>
                    <a:bodyPr/>
                    <a:lstStyle/>
                    <a:p>
                      <a:endParaRPr lang="en-IN"/>
                    </a:p>
                  </a:txBody>
                  <a:tcPr/>
                </a:tc>
                <a:tc vMerge="1">
                  <a:txBody>
                    <a:bodyPr/>
                    <a:lstStyle/>
                    <a:p>
                      <a:endParaRPr lang="en-IN"/>
                    </a:p>
                  </a:txBody>
                  <a:tcPr/>
                </a:tc>
                <a:tc>
                  <a:txBody>
                    <a:bodyPr/>
                    <a:lstStyle/>
                    <a:p>
                      <a:pPr marL="302895" marR="295910" algn="just">
                        <a:lnSpc>
                          <a:spcPct val="100000"/>
                        </a:lnSpc>
                        <a:spcAft>
                          <a:spcPts val="0"/>
                        </a:spcAft>
                      </a:pPr>
                      <a:r>
                        <a:rPr lang="en-US" sz="1800">
                          <a:effectLst/>
                        </a:rPr>
                        <a:t>B.P.L</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75590" marR="268605" algn="just">
                        <a:lnSpc>
                          <a:spcPct val="100000"/>
                        </a:lnSpc>
                        <a:spcAft>
                          <a:spcPts val="0"/>
                        </a:spcAft>
                      </a:pPr>
                      <a:r>
                        <a:rPr lang="en-US" sz="1800">
                          <a:effectLst/>
                        </a:rPr>
                        <a:t>23</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42950" marR="735965" algn="just">
                        <a:lnSpc>
                          <a:spcPct val="100000"/>
                        </a:lnSpc>
                        <a:spcAft>
                          <a:spcPts val="0"/>
                        </a:spcAft>
                      </a:pPr>
                      <a:r>
                        <a:rPr lang="en-US" sz="1800">
                          <a:effectLst/>
                        </a:rPr>
                        <a:t>62.16%</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3429961372"/>
                  </a:ext>
                </a:extLst>
              </a:tr>
              <a:tr h="502375">
                <a:tc vMerge="1">
                  <a:txBody>
                    <a:bodyPr/>
                    <a:lstStyle/>
                    <a:p>
                      <a:endParaRPr lang="en-IN"/>
                    </a:p>
                  </a:txBody>
                  <a:tcPr/>
                </a:tc>
                <a:tc gridSpan="2">
                  <a:txBody>
                    <a:bodyPr/>
                    <a:lstStyle/>
                    <a:p>
                      <a:pPr marL="852805" marR="849630" algn="just">
                        <a:lnSpc>
                          <a:spcPct val="100000"/>
                        </a:lnSpc>
                        <a:spcAft>
                          <a:spcPts val="0"/>
                        </a:spcAft>
                      </a:pPr>
                      <a:r>
                        <a:rPr lang="en-US" sz="1800" dirty="0">
                          <a:effectLst/>
                        </a:rPr>
                        <a:t>No</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hMerge="1">
                  <a:txBody>
                    <a:bodyPr/>
                    <a:lstStyle/>
                    <a:p>
                      <a:endParaRPr lang="en-IN"/>
                    </a:p>
                  </a:txBody>
                  <a:tcPr/>
                </a:tc>
                <a:tc>
                  <a:txBody>
                    <a:bodyPr/>
                    <a:lstStyle/>
                    <a:p>
                      <a:pPr marL="275590" marR="268605" algn="just">
                        <a:lnSpc>
                          <a:spcPct val="100000"/>
                        </a:lnSpc>
                        <a:spcAft>
                          <a:spcPts val="0"/>
                        </a:spcAft>
                      </a:pPr>
                      <a:r>
                        <a:rPr lang="en-US" sz="1800">
                          <a:effectLst/>
                        </a:rPr>
                        <a:t>00</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42950" marR="735965" algn="just">
                        <a:lnSpc>
                          <a:spcPct val="100000"/>
                        </a:lnSpc>
                        <a:spcAft>
                          <a:spcPts val="0"/>
                        </a:spcAft>
                      </a:pPr>
                      <a:r>
                        <a:rPr lang="en-US" sz="1800">
                          <a:effectLst/>
                        </a:rPr>
                        <a:t>00.00%</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383275747"/>
                  </a:ext>
                </a:extLst>
              </a:tr>
              <a:tr h="502375">
                <a:tc rowSpan="6">
                  <a:txBody>
                    <a:bodyPr/>
                    <a:lstStyle/>
                    <a:p>
                      <a:pPr algn="just">
                        <a:lnSpc>
                          <a:spcPct val="100000"/>
                        </a:lnSpc>
                      </a:pPr>
                      <a:r>
                        <a:rPr lang="en-US" sz="2400" dirty="0">
                          <a:effectLst/>
                        </a:rPr>
                        <a:t> </a:t>
                      </a:r>
                      <a:endParaRPr lang="en-IN" sz="2400" dirty="0">
                        <a:effectLst/>
                      </a:endParaRPr>
                    </a:p>
                    <a:p>
                      <a:pPr algn="just">
                        <a:lnSpc>
                          <a:spcPct val="100000"/>
                        </a:lnSpc>
                        <a:spcBef>
                          <a:spcPts val="15"/>
                        </a:spcBef>
                      </a:pPr>
                      <a:r>
                        <a:rPr lang="en-US" sz="1400" dirty="0">
                          <a:effectLst/>
                        </a:rPr>
                        <a:t> </a:t>
                      </a:r>
                      <a:endParaRPr lang="en-IN" sz="2400" dirty="0">
                        <a:effectLst/>
                      </a:endParaRPr>
                    </a:p>
                    <a:p>
                      <a:pPr marL="67945" algn="just">
                        <a:lnSpc>
                          <a:spcPct val="100000"/>
                        </a:lnSpc>
                      </a:pPr>
                      <a:r>
                        <a:rPr lang="en-US" sz="1800" dirty="0">
                          <a:effectLst/>
                        </a:rPr>
                        <a:t>New</a:t>
                      </a:r>
                      <a:r>
                        <a:rPr lang="en-US" sz="1800" spc="5" dirty="0">
                          <a:effectLst/>
                        </a:rPr>
                        <a:t> </a:t>
                      </a:r>
                      <a:r>
                        <a:rPr lang="en-US" sz="1800" dirty="0">
                          <a:effectLst/>
                        </a:rPr>
                        <a:t>system</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rowSpan="2">
                  <a:txBody>
                    <a:bodyPr/>
                    <a:lstStyle/>
                    <a:p>
                      <a:pPr marL="67945" algn="just">
                        <a:lnSpc>
                          <a:spcPct val="100000"/>
                        </a:lnSpc>
                      </a:pPr>
                      <a:r>
                        <a:rPr lang="en-US" sz="1800" dirty="0">
                          <a:effectLst/>
                        </a:rPr>
                        <a:t>State</a:t>
                      </a:r>
                      <a:r>
                        <a:rPr lang="en-US" sz="1800" spc="-15" dirty="0">
                          <a:effectLst/>
                        </a:rPr>
                        <a:t> </a:t>
                      </a:r>
                      <a:r>
                        <a:rPr lang="en-US" sz="1800" dirty="0">
                          <a:effectLst/>
                        </a:rPr>
                        <a:t>Govt.</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02895" marR="299085" algn="just">
                        <a:lnSpc>
                          <a:spcPct val="100000"/>
                        </a:lnSpc>
                        <a:spcAft>
                          <a:spcPts val="0"/>
                        </a:spcAft>
                      </a:pPr>
                      <a:r>
                        <a:rPr lang="en-US" sz="1800" dirty="0">
                          <a:effectLst/>
                        </a:rPr>
                        <a:t>PHH</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75590" marR="268605" algn="just">
                        <a:lnSpc>
                          <a:spcPct val="100000"/>
                        </a:lnSpc>
                        <a:spcAft>
                          <a:spcPts val="0"/>
                        </a:spcAft>
                      </a:pPr>
                      <a:r>
                        <a:rPr lang="en-US" sz="1800">
                          <a:effectLst/>
                        </a:rPr>
                        <a:t>06</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42950" marR="735965" algn="just">
                        <a:lnSpc>
                          <a:spcPct val="100000"/>
                        </a:lnSpc>
                        <a:spcAft>
                          <a:spcPts val="0"/>
                        </a:spcAft>
                      </a:pPr>
                      <a:r>
                        <a:rPr lang="en-US" sz="1800">
                          <a:effectLst/>
                        </a:rPr>
                        <a:t>16.21%</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3638310051"/>
                  </a:ext>
                </a:extLst>
              </a:tr>
              <a:tr h="502375">
                <a:tc vMerge="1">
                  <a:txBody>
                    <a:bodyPr/>
                    <a:lstStyle/>
                    <a:p>
                      <a:endParaRPr lang="en-IN"/>
                    </a:p>
                  </a:txBody>
                  <a:tcPr/>
                </a:tc>
                <a:tc vMerge="1">
                  <a:txBody>
                    <a:bodyPr/>
                    <a:lstStyle/>
                    <a:p>
                      <a:endParaRPr lang="en-IN"/>
                    </a:p>
                  </a:txBody>
                  <a:tcPr/>
                </a:tc>
                <a:tc>
                  <a:txBody>
                    <a:bodyPr/>
                    <a:lstStyle/>
                    <a:p>
                      <a:pPr marL="302895" marR="299085" algn="just">
                        <a:lnSpc>
                          <a:spcPct val="100000"/>
                        </a:lnSpc>
                        <a:spcAft>
                          <a:spcPts val="0"/>
                        </a:spcAft>
                      </a:pPr>
                      <a:r>
                        <a:rPr lang="en-US" sz="1800" dirty="0">
                          <a:effectLst/>
                        </a:rPr>
                        <a:t>SPHH</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75590" marR="268605" algn="just">
                        <a:lnSpc>
                          <a:spcPct val="100000"/>
                        </a:lnSpc>
                        <a:spcAft>
                          <a:spcPts val="0"/>
                        </a:spcAft>
                      </a:pPr>
                      <a:r>
                        <a:rPr lang="en-US" sz="1800">
                          <a:effectLst/>
                        </a:rPr>
                        <a:t>11</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42950" marR="735965" algn="just">
                        <a:lnSpc>
                          <a:spcPct val="100000"/>
                        </a:lnSpc>
                        <a:spcAft>
                          <a:spcPts val="0"/>
                        </a:spcAft>
                      </a:pPr>
                      <a:r>
                        <a:rPr lang="en-US" sz="1800">
                          <a:effectLst/>
                        </a:rPr>
                        <a:t>29.75%</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2595365675"/>
                  </a:ext>
                </a:extLst>
              </a:tr>
              <a:tr h="502375">
                <a:tc vMerge="1">
                  <a:txBody>
                    <a:bodyPr/>
                    <a:lstStyle/>
                    <a:p>
                      <a:endParaRPr lang="en-IN"/>
                    </a:p>
                  </a:txBody>
                  <a:tcPr/>
                </a:tc>
                <a:tc rowSpan="3">
                  <a:txBody>
                    <a:bodyPr/>
                    <a:lstStyle/>
                    <a:p>
                      <a:pPr marL="260985" marR="199390" indent="-43180" algn="just">
                        <a:lnSpc>
                          <a:spcPct val="100000"/>
                        </a:lnSpc>
                        <a:spcAft>
                          <a:spcPts val="0"/>
                        </a:spcAft>
                      </a:pPr>
                      <a:r>
                        <a:rPr lang="en-US" sz="1800" dirty="0">
                          <a:effectLst/>
                        </a:rPr>
                        <a:t>Central</a:t>
                      </a:r>
                      <a:r>
                        <a:rPr lang="en-US" sz="1800" spc="-235" dirty="0">
                          <a:effectLst/>
                        </a:rPr>
                        <a:t> </a:t>
                      </a:r>
                      <a:r>
                        <a:rPr lang="en-US" sz="1800" dirty="0">
                          <a:effectLst/>
                        </a:rPr>
                        <a:t>Govt.</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00355" marR="299085" algn="just">
                        <a:lnSpc>
                          <a:spcPct val="100000"/>
                        </a:lnSpc>
                        <a:spcAft>
                          <a:spcPts val="0"/>
                        </a:spcAft>
                      </a:pPr>
                      <a:r>
                        <a:rPr lang="en-US" sz="1800" dirty="0">
                          <a:effectLst/>
                        </a:rPr>
                        <a:t>AAY</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75590" marR="268605" algn="just">
                        <a:lnSpc>
                          <a:spcPct val="100000"/>
                        </a:lnSpc>
                        <a:spcAft>
                          <a:spcPts val="0"/>
                        </a:spcAft>
                      </a:pPr>
                      <a:r>
                        <a:rPr lang="en-US" sz="1800">
                          <a:effectLst/>
                        </a:rPr>
                        <a:t>12</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42950" marR="735965" algn="just">
                        <a:lnSpc>
                          <a:spcPct val="100000"/>
                        </a:lnSpc>
                        <a:spcAft>
                          <a:spcPts val="0"/>
                        </a:spcAft>
                      </a:pPr>
                      <a:r>
                        <a:rPr lang="en-US" sz="1800">
                          <a:effectLst/>
                        </a:rPr>
                        <a:t>32.43%</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4183473591"/>
                  </a:ext>
                </a:extLst>
              </a:tr>
              <a:tr h="502375">
                <a:tc vMerge="1">
                  <a:txBody>
                    <a:bodyPr/>
                    <a:lstStyle/>
                    <a:p>
                      <a:endParaRPr lang="en-IN"/>
                    </a:p>
                  </a:txBody>
                  <a:tcPr/>
                </a:tc>
                <a:tc vMerge="1">
                  <a:txBody>
                    <a:bodyPr/>
                    <a:lstStyle/>
                    <a:p>
                      <a:endParaRPr lang="en-IN"/>
                    </a:p>
                  </a:txBody>
                  <a:tcPr/>
                </a:tc>
                <a:tc>
                  <a:txBody>
                    <a:bodyPr/>
                    <a:lstStyle/>
                    <a:p>
                      <a:pPr marL="302895" marR="299085" algn="just">
                        <a:lnSpc>
                          <a:spcPct val="100000"/>
                        </a:lnSpc>
                        <a:spcAft>
                          <a:spcPts val="0"/>
                        </a:spcAft>
                      </a:pPr>
                      <a:r>
                        <a:rPr lang="en-US" sz="1800" dirty="0">
                          <a:effectLst/>
                        </a:rPr>
                        <a:t>RKSY-1</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75590" marR="268605" algn="just">
                        <a:lnSpc>
                          <a:spcPct val="100000"/>
                        </a:lnSpc>
                        <a:spcAft>
                          <a:spcPts val="0"/>
                        </a:spcAft>
                      </a:pPr>
                      <a:r>
                        <a:rPr lang="en-US" sz="1800">
                          <a:effectLst/>
                        </a:rPr>
                        <a:t>05</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42950" marR="735965" algn="just">
                        <a:lnSpc>
                          <a:spcPct val="100000"/>
                        </a:lnSpc>
                        <a:spcAft>
                          <a:spcPts val="0"/>
                        </a:spcAft>
                      </a:pPr>
                      <a:r>
                        <a:rPr lang="en-US" sz="1800">
                          <a:effectLst/>
                        </a:rPr>
                        <a:t>13.51%</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831039892"/>
                  </a:ext>
                </a:extLst>
              </a:tr>
              <a:tr h="502375">
                <a:tc vMerge="1">
                  <a:txBody>
                    <a:bodyPr/>
                    <a:lstStyle/>
                    <a:p>
                      <a:endParaRPr lang="en-IN"/>
                    </a:p>
                  </a:txBody>
                  <a:tcPr/>
                </a:tc>
                <a:tc vMerge="1">
                  <a:txBody>
                    <a:bodyPr/>
                    <a:lstStyle/>
                    <a:p>
                      <a:endParaRPr lang="en-IN"/>
                    </a:p>
                  </a:txBody>
                  <a:tcPr/>
                </a:tc>
                <a:tc>
                  <a:txBody>
                    <a:bodyPr/>
                    <a:lstStyle/>
                    <a:p>
                      <a:pPr marL="302895" marR="299085" algn="just">
                        <a:lnSpc>
                          <a:spcPct val="100000"/>
                        </a:lnSpc>
                        <a:spcAft>
                          <a:spcPts val="0"/>
                        </a:spcAft>
                      </a:pPr>
                      <a:r>
                        <a:rPr lang="en-US" sz="1800" dirty="0">
                          <a:effectLst/>
                        </a:rPr>
                        <a:t>RKSY-2</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75590" marR="268605" algn="just">
                        <a:lnSpc>
                          <a:spcPct val="100000"/>
                        </a:lnSpc>
                        <a:spcAft>
                          <a:spcPts val="0"/>
                        </a:spcAft>
                      </a:pPr>
                      <a:r>
                        <a:rPr lang="en-US" sz="1800" dirty="0">
                          <a:effectLst/>
                        </a:rPr>
                        <a:t>03</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42950" marR="735965" algn="just">
                        <a:lnSpc>
                          <a:spcPct val="100000"/>
                        </a:lnSpc>
                        <a:spcAft>
                          <a:spcPts val="0"/>
                        </a:spcAft>
                      </a:pPr>
                      <a:r>
                        <a:rPr lang="en-US" sz="1800" dirty="0">
                          <a:effectLst/>
                        </a:rPr>
                        <a:t>08.10%</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2086669041"/>
                  </a:ext>
                </a:extLst>
              </a:tr>
              <a:tr h="502375">
                <a:tc vMerge="1">
                  <a:txBody>
                    <a:bodyPr/>
                    <a:lstStyle/>
                    <a:p>
                      <a:endParaRPr lang="en-IN"/>
                    </a:p>
                  </a:txBody>
                  <a:tcPr/>
                </a:tc>
                <a:tc>
                  <a:txBody>
                    <a:bodyPr/>
                    <a:lstStyle/>
                    <a:p>
                      <a:pPr marL="55880" marR="50800" algn="just">
                        <a:lnSpc>
                          <a:spcPct val="100000"/>
                        </a:lnSpc>
                        <a:spcAft>
                          <a:spcPts val="0"/>
                        </a:spcAft>
                      </a:pPr>
                      <a:r>
                        <a:rPr lang="en-US" sz="1800" dirty="0">
                          <a:effectLst/>
                        </a:rPr>
                        <a:t>No</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02895" marR="297180" algn="just">
                        <a:lnSpc>
                          <a:spcPct val="100000"/>
                        </a:lnSpc>
                        <a:spcAft>
                          <a:spcPts val="0"/>
                        </a:spcAft>
                      </a:pPr>
                      <a:r>
                        <a:rPr lang="en-US" sz="1800" dirty="0">
                          <a:effectLst/>
                        </a:rPr>
                        <a:t>No</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75590" marR="268605" algn="just">
                        <a:lnSpc>
                          <a:spcPct val="100000"/>
                        </a:lnSpc>
                        <a:spcAft>
                          <a:spcPts val="0"/>
                        </a:spcAft>
                      </a:pPr>
                      <a:r>
                        <a:rPr lang="en-US" sz="1800" dirty="0">
                          <a:effectLst/>
                        </a:rPr>
                        <a:t>00</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42950" marR="735965" algn="just">
                        <a:lnSpc>
                          <a:spcPct val="100000"/>
                        </a:lnSpc>
                        <a:spcAft>
                          <a:spcPts val="0"/>
                        </a:spcAft>
                      </a:pPr>
                      <a:r>
                        <a:rPr lang="en-US" sz="1800" dirty="0">
                          <a:effectLst/>
                        </a:rPr>
                        <a:t>00.00%</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1751346016"/>
                  </a:ext>
                </a:extLst>
              </a:tr>
            </a:tbl>
          </a:graphicData>
        </a:graphic>
      </p:graphicFrame>
      <p:sp>
        <p:nvSpPr>
          <p:cNvPr id="7" name="Title 6">
            <a:extLst>
              <a:ext uri="{FF2B5EF4-FFF2-40B4-BE49-F238E27FC236}">
                <a16:creationId xmlns:a16="http://schemas.microsoft.com/office/drawing/2014/main" xmlns="" id="{F389E403-BB2F-6D84-AA48-B7B39403ACDA}"/>
              </a:ext>
            </a:extLst>
          </p:cNvPr>
          <p:cNvSpPr>
            <a:spLocks noGrp="1"/>
          </p:cNvSpPr>
          <p:nvPr>
            <p:ph type="title"/>
          </p:nvPr>
        </p:nvSpPr>
        <p:spPr>
          <a:xfrm>
            <a:off x="913774" y="0"/>
            <a:ext cx="10364451" cy="879776"/>
          </a:xfrm>
        </p:spPr>
        <p:txBody>
          <a:bodyPr>
            <a:normAutofit/>
          </a:bodyPr>
          <a:lstStyle/>
          <a:p>
            <a:r>
              <a:rPr lang="en-US" b="1" dirty="0">
                <a:solidFill>
                  <a:srgbClr val="001F5F"/>
                </a:solidFill>
                <a:effectLst/>
                <a:latin typeface="Times New Roman" panose="02020603050405020304" pitchFamily="18" charset="0"/>
                <a:ea typeface="Times New Roman" panose="02020603050405020304" pitchFamily="18" charset="0"/>
              </a:rPr>
              <a:t>RATION</a:t>
            </a:r>
            <a:r>
              <a:rPr lang="en-US" b="1" spc="5" dirty="0">
                <a:solidFill>
                  <a:srgbClr val="001F5F"/>
                </a:solidFill>
                <a:effectLst/>
                <a:latin typeface="Times New Roman" panose="02020603050405020304" pitchFamily="18" charset="0"/>
                <a:ea typeface="Times New Roman" panose="02020603050405020304" pitchFamily="18" charset="0"/>
              </a:rPr>
              <a:t> </a:t>
            </a:r>
            <a:r>
              <a:rPr lang="en-US" b="1" dirty="0">
                <a:solidFill>
                  <a:srgbClr val="001F5F"/>
                </a:solidFill>
                <a:effectLst/>
                <a:latin typeface="Times New Roman" panose="02020603050405020304" pitchFamily="18" charset="0"/>
                <a:ea typeface="Times New Roman" panose="02020603050405020304" pitchFamily="18" charset="0"/>
              </a:rPr>
              <a:t>CARD</a:t>
            </a:r>
            <a:r>
              <a:rPr lang="en-US" b="1" spc="-15" dirty="0">
                <a:solidFill>
                  <a:srgbClr val="001F5F"/>
                </a:solidFill>
                <a:effectLst/>
                <a:latin typeface="Times New Roman" panose="02020603050405020304" pitchFamily="18" charset="0"/>
                <a:ea typeface="Times New Roman" panose="02020603050405020304" pitchFamily="18" charset="0"/>
              </a:rPr>
              <a:t> </a:t>
            </a:r>
            <a:r>
              <a:rPr lang="en-US" b="1" dirty="0">
                <a:solidFill>
                  <a:srgbClr val="001F5F"/>
                </a:solidFill>
                <a:effectLst/>
                <a:latin typeface="Times New Roman" panose="02020603050405020304" pitchFamily="18" charset="0"/>
                <a:ea typeface="Times New Roman" panose="02020603050405020304" pitchFamily="18" charset="0"/>
              </a:rPr>
              <a:t>FACILITY</a:t>
            </a:r>
            <a:endParaRPr lang="en-IN" sz="6000" b="1" dirty="0"/>
          </a:p>
        </p:txBody>
      </p:sp>
    </p:spTree>
    <p:extLst>
      <p:ext uri="{BB962C8B-B14F-4D97-AF65-F5344CB8AC3E}">
        <p14:creationId xmlns:p14="http://schemas.microsoft.com/office/powerpoint/2010/main" xmlns="" val="20816649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xmlns="" id="{E1408BAF-1350-4BC5-9C72-82A08BB07B4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a:extLst>
              <a:ext uri="{FF2B5EF4-FFF2-40B4-BE49-F238E27FC236}">
                <a16:creationId xmlns:a16="http://schemas.microsoft.com/office/drawing/2014/main" xmlns="" id="{60E67B53-E530-4CC6-B1E7-4CCC1FD6323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xmlns="" id="{AE94ADDC-FBCA-4838-8D97-4B0770AFC1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xmlns="" id="{EDB06F6B-6027-4B19-829E-EEDE917268F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mt="70000"/>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image175.jpeg">
            <a:extLst>
              <a:ext uri="{FF2B5EF4-FFF2-40B4-BE49-F238E27FC236}">
                <a16:creationId xmlns:a16="http://schemas.microsoft.com/office/drawing/2014/main" xmlns="" id="{522EB978-5627-C5EF-BEE3-3414285FBA79}"/>
              </a:ext>
            </a:extLst>
          </p:cNvPr>
          <p:cNvPicPr>
            <a:picLocks noChangeAspect="1"/>
          </p:cNvPicPr>
          <p:nvPr/>
        </p:nvPicPr>
        <p:blipFill>
          <a:blip r:embed="rId4" cstate="print"/>
          <a:stretch>
            <a:fillRect/>
          </a:stretch>
        </p:blipFill>
        <p:spPr>
          <a:xfrm>
            <a:off x="1486659" y="957486"/>
            <a:ext cx="3922782"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4" name="image174.jpeg" descr="A building with signs on the front&#10;&#10;Description automatically generated with low confidence">
            <a:extLst>
              <a:ext uri="{FF2B5EF4-FFF2-40B4-BE49-F238E27FC236}">
                <a16:creationId xmlns:a16="http://schemas.microsoft.com/office/drawing/2014/main" xmlns="" id="{A20CB6AA-55A2-F52F-98A7-71C3AF95586C}"/>
              </a:ext>
            </a:extLst>
          </p:cNvPr>
          <p:cNvPicPr>
            <a:picLocks noChangeAspect="1"/>
          </p:cNvPicPr>
          <p:nvPr/>
        </p:nvPicPr>
        <p:blipFill>
          <a:blip r:embed="rId5" cstate="print"/>
          <a:stretch>
            <a:fillRect/>
          </a:stretch>
        </p:blipFill>
        <p:spPr>
          <a:xfrm>
            <a:off x="6324498" y="957486"/>
            <a:ext cx="4885249"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8" name="Picture 17">
            <a:extLst>
              <a:ext uri="{FF2B5EF4-FFF2-40B4-BE49-F238E27FC236}">
                <a16:creationId xmlns:a16="http://schemas.microsoft.com/office/drawing/2014/main" xmlns="" id="{F0CA11D6-C4F1-476E-8455-2C26DEDE94A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xmlns="" val="0"/>
              </a:ext>
            </a:extLst>
          </a:blip>
          <a:srcRect b="55478"/>
          <a:stretch/>
        </p:blipFill>
        <p:spPr>
          <a:xfrm>
            <a:off x="-2607" y="0"/>
            <a:ext cx="12192000" cy="3053351"/>
          </a:xfrm>
          <a:prstGeom prst="rect">
            <a:avLst/>
          </a:prstGeom>
        </p:spPr>
      </p:pic>
      <p:pic>
        <p:nvPicPr>
          <p:cNvPr id="20" name="Picture 19">
            <a:extLst>
              <a:ext uri="{FF2B5EF4-FFF2-40B4-BE49-F238E27FC236}">
                <a16:creationId xmlns:a16="http://schemas.microsoft.com/office/drawing/2014/main" xmlns="" id="{90717727-6E80-4D56-AF23-9E0AE1D5ADC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xmlns="" val="0"/>
              </a:ext>
            </a:extLst>
          </a:blip>
          <a:srcRect l="69764" t="46543"/>
          <a:stretch/>
        </p:blipFill>
        <p:spPr>
          <a:xfrm>
            <a:off x="8500434" y="3191932"/>
            <a:ext cx="3686351" cy="3666067"/>
          </a:xfrm>
          <a:prstGeom prst="rect">
            <a:avLst/>
          </a:prstGeom>
        </p:spPr>
      </p:pic>
      <p:sp>
        <p:nvSpPr>
          <p:cNvPr id="2" name="Title 1">
            <a:extLst>
              <a:ext uri="{FF2B5EF4-FFF2-40B4-BE49-F238E27FC236}">
                <a16:creationId xmlns:a16="http://schemas.microsoft.com/office/drawing/2014/main" xmlns="" id="{35C7F983-D9BB-9A6E-E8D8-3EE978C56FB2}"/>
              </a:ext>
            </a:extLst>
          </p:cNvPr>
          <p:cNvSpPr>
            <a:spLocks noGrp="1"/>
          </p:cNvSpPr>
          <p:nvPr>
            <p:ph type="title"/>
          </p:nvPr>
        </p:nvSpPr>
        <p:spPr>
          <a:xfrm>
            <a:off x="635211" y="4562855"/>
            <a:ext cx="10916365" cy="1137554"/>
          </a:xfrm>
        </p:spPr>
        <p:txBody>
          <a:bodyPr vert="horz" lIns="91440" tIns="45720" rIns="91440" bIns="45720" rtlCol="0" anchor="b">
            <a:normAutofit/>
          </a:bodyPr>
          <a:lstStyle/>
          <a:p>
            <a:r>
              <a:rPr lang="en-US" sz="4800" b="1" dirty="0">
                <a:solidFill>
                  <a:srgbClr val="002060"/>
                </a:solidFill>
              </a:rPr>
              <a:t>BANKING</a:t>
            </a:r>
            <a:r>
              <a:rPr lang="en-US" sz="4800" b="1" spc="-15" dirty="0">
                <a:solidFill>
                  <a:srgbClr val="002060"/>
                </a:solidFill>
              </a:rPr>
              <a:t> </a:t>
            </a:r>
            <a:r>
              <a:rPr lang="en-US" sz="4800" b="1" dirty="0">
                <a:solidFill>
                  <a:srgbClr val="002060"/>
                </a:solidFill>
              </a:rPr>
              <a:t>SYSTEM</a:t>
            </a:r>
            <a:r>
              <a:rPr lang="en-US" sz="4800" b="1" spc="-5" dirty="0">
                <a:solidFill>
                  <a:srgbClr val="002060"/>
                </a:solidFill>
              </a:rPr>
              <a:t> </a:t>
            </a:r>
            <a:r>
              <a:rPr lang="en-US" sz="4800" b="1" dirty="0">
                <a:solidFill>
                  <a:srgbClr val="002060"/>
                </a:solidFill>
              </a:rPr>
              <a:t>AND</a:t>
            </a:r>
            <a:r>
              <a:rPr lang="en-US" sz="4800" b="1" spc="-10" dirty="0">
                <a:solidFill>
                  <a:srgbClr val="002060"/>
                </a:solidFill>
              </a:rPr>
              <a:t> </a:t>
            </a:r>
            <a:r>
              <a:rPr lang="en-US" sz="4800" b="1" dirty="0">
                <a:solidFill>
                  <a:srgbClr val="002060"/>
                </a:solidFill>
              </a:rPr>
              <a:t>LOAN</a:t>
            </a:r>
            <a:r>
              <a:rPr lang="en-US" sz="4800" b="1" spc="-10" dirty="0">
                <a:solidFill>
                  <a:srgbClr val="002060"/>
                </a:solidFill>
              </a:rPr>
              <a:t> </a:t>
            </a:r>
            <a:r>
              <a:rPr lang="en-US" sz="4800" b="1" dirty="0">
                <a:solidFill>
                  <a:srgbClr val="002060"/>
                </a:solidFill>
              </a:rPr>
              <a:t>FACILITY</a:t>
            </a:r>
          </a:p>
        </p:txBody>
      </p:sp>
    </p:spTree>
    <p:extLst>
      <p:ext uri="{BB962C8B-B14F-4D97-AF65-F5344CB8AC3E}">
        <p14:creationId xmlns:p14="http://schemas.microsoft.com/office/powerpoint/2010/main" xmlns="" val="23496292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5CDE47-D215-EB7F-6539-234F19B606E5}"/>
              </a:ext>
            </a:extLst>
          </p:cNvPr>
          <p:cNvSpPr>
            <a:spLocks noGrp="1"/>
          </p:cNvSpPr>
          <p:nvPr>
            <p:ph type="title"/>
          </p:nvPr>
        </p:nvSpPr>
        <p:spPr>
          <a:xfrm>
            <a:off x="913149" y="0"/>
            <a:ext cx="10364451" cy="714524"/>
          </a:xfrm>
        </p:spPr>
        <p:txBody>
          <a:bodyPr/>
          <a:lstStyle/>
          <a:p>
            <a:r>
              <a:rPr lang="en-US" sz="3600" b="1">
                <a:solidFill>
                  <a:srgbClr val="001F5F"/>
                </a:solidFill>
                <a:effectLst/>
                <a:latin typeface="Times New Roman" panose="02020603050405020304" pitchFamily="18" charset="0"/>
                <a:ea typeface="Times New Roman" panose="02020603050405020304" pitchFamily="18" charset="0"/>
              </a:rPr>
              <a:t>RECRETINAL</a:t>
            </a:r>
            <a:r>
              <a:rPr lang="en-US" sz="3600" b="1" spc="-5">
                <a:solidFill>
                  <a:srgbClr val="001F5F"/>
                </a:solidFill>
                <a:effectLst/>
                <a:latin typeface="Times New Roman" panose="02020603050405020304" pitchFamily="18" charset="0"/>
                <a:ea typeface="Times New Roman" panose="02020603050405020304" pitchFamily="18" charset="0"/>
              </a:rPr>
              <a:t> </a:t>
            </a:r>
            <a:r>
              <a:rPr lang="en-US" sz="3600" b="1">
                <a:solidFill>
                  <a:srgbClr val="001F5F"/>
                </a:solidFill>
                <a:effectLst/>
                <a:latin typeface="Times New Roman" panose="02020603050405020304" pitchFamily="18" charset="0"/>
                <a:ea typeface="Times New Roman" panose="02020603050405020304" pitchFamily="18" charset="0"/>
              </a:rPr>
              <a:t>FACILITIES</a:t>
            </a:r>
            <a:endParaRPr lang="en-IN" b="1" dirty="0"/>
          </a:p>
        </p:txBody>
      </p:sp>
      <p:pic>
        <p:nvPicPr>
          <p:cNvPr id="5" name="Picture 4">
            <a:extLst>
              <a:ext uri="{FF2B5EF4-FFF2-40B4-BE49-F238E27FC236}">
                <a16:creationId xmlns:a16="http://schemas.microsoft.com/office/drawing/2014/main" xmlns="" id="{2C686255-D5C0-6C2A-828E-F425A1AEA35A}"/>
              </a:ext>
            </a:extLst>
          </p:cNvPr>
          <p:cNvPicPr>
            <a:picLocks noChangeAspect="1"/>
          </p:cNvPicPr>
          <p:nvPr/>
        </p:nvPicPr>
        <p:blipFill>
          <a:blip r:embed="rId2"/>
          <a:stretch>
            <a:fillRect/>
          </a:stretch>
        </p:blipFill>
        <p:spPr>
          <a:xfrm>
            <a:off x="2434728" y="575875"/>
            <a:ext cx="7061811" cy="6282125"/>
          </a:xfrm>
          <a:prstGeom prst="rect">
            <a:avLst/>
          </a:prstGeom>
        </p:spPr>
      </p:pic>
    </p:spTree>
    <p:extLst>
      <p:ext uri="{BB962C8B-B14F-4D97-AF65-F5344CB8AC3E}">
        <p14:creationId xmlns:p14="http://schemas.microsoft.com/office/powerpoint/2010/main" xmlns="" val="35625670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6B687D-75BE-B136-64F1-A0DD37269E9E}"/>
              </a:ext>
            </a:extLst>
          </p:cNvPr>
          <p:cNvSpPr>
            <a:spLocks noGrp="1"/>
          </p:cNvSpPr>
          <p:nvPr>
            <p:ph type="title"/>
          </p:nvPr>
        </p:nvSpPr>
        <p:spPr>
          <a:xfrm>
            <a:off x="913774" y="0"/>
            <a:ext cx="10364451" cy="769608"/>
          </a:xfrm>
        </p:spPr>
        <p:txBody>
          <a:bodyPr>
            <a:normAutofit/>
          </a:bodyPr>
          <a:lstStyle/>
          <a:p>
            <a:r>
              <a:rPr lang="en-US" sz="3200" b="1" dirty="0">
                <a:solidFill>
                  <a:srgbClr val="001F5F"/>
                </a:solidFill>
                <a:effectLst/>
                <a:latin typeface="Times New Roman" panose="02020603050405020304" pitchFamily="18" charset="0"/>
                <a:ea typeface="Times New Roman" panose="02020603050405020304" pitchFamily="18" charset="0"/>
              </a:rPr>
              <a:t>MAJOR</a:t>
            </a:r>
            <a:r>
              <a:rPr lang="en-US" sz="3200" b="1" spc="-10" dirty="0">
                <a:solidFill>
                  <a:srgbClr val="001F5F"/>
                </a:solidFill>
                <a:effectLst/>
                <a:latin typeface="Times New Roman" panose="02020603050405020304" pitchFamily="18" charset="0"/>
                <a:ea typeface="Times New Roman" panose="02020603050405020304" pitchFamily="18" charset="0"/>
              </a:rPr>
              <a:t> </a:t>
            </a:r>
            <a:r>
              <a:rPr lang="en-US" sz="3200" b="1" dirty="0">
                <a:solidFill>
                  <a:srgbClr val="001F5F"/>
                </a:solidFill>
                <a:effectLst/>
                <a:latin typeface="Times New Roman" panose="02020603050405020304" pitchFamily="18" charset="0"/>
                <a:ea typeface="Times New Roman" panose="02020603050405020304" pitchFamily="18" charset="0"/>
              </a:rPr>
              <a:t>PROBLEMS</a:t>
            </a:r>
            <a:r>
              <a:rPr lang="en-US" sz="3200" b="1" spc="-10" dirty="0">
                <a:solidFill>
                  <a:srgbClr val="001F5F"/>
                </a:solidFill>
                <a:effectLst/>
                <a:latin typeface="Times New Roman" panose="02020603050405020304" pitchFamily="18" charset="0"/>
                <a:ea typeface="Times New Roman" panose="02020603050405020304" pitchFamily="18" charset="0"/>
              </a:rPr>
              <a:t> </a:t>
            </a:r>
            <a:r>
              <a:rPr lang="en-US" sz="3200" b="1" dirty="0">
                <a:solidFill>
                  <a:srgbClr val="001F5F"/>
                </a:solidFill>
                <a:effectLst/>
                <a:latin typeface="Times New Roman" panose="02020603050405020304" pitchFamily="18" charset="0"/>
                <a:ea typeface="Times New Roman" panose="02020603050405020304" pitchFamily="18" charset="0"/>
              </a:rPr>
              <a:t>OF</a:t>
            </a:r>
            <a:r>
              <a:rPr lang="en-US" sz="3200" b="1" spc="5" dirty="0">
                <a:solidFill>
                  <a:srgbClr val="001F5F"/>
                </a:solidFill>
                <a:effectLst/>
                <a:latin typeface="Times New Roman" panose="02020603050405020304" pitchFamily="18" charset="0"/>
                <a:ea typeface="Times New Roman" panose="02020603050405020304" pitchFamily="18" charset="0"/>
              </a:rPr>
              <a:t> </a:t>
            </a:r>
            <a:r>
              <a:rPr lang="en-US" sz="3200" b="1" dirty="0">
                <a:solidFill>
                  <a:srgbClr val="001F5F"/>
                </a:solidFill>
                <a:effectLst/>
                <a:latin typeface="Times New Roman" panose="02020603050405020304" pitchFamily="18" charset="0"/>
                <a:ea typeface="Times New Roman" panose="02020603050405020304" pitchFamily="18" charset="0"/>
              </a:rPr>
              <a:t>THE</a:t>
            </a:r>
            <a:r>
              <a:rPr lang="en-US" sz="3200" b="1" spc="10" dirty="0">
                <a:solidFill>
                  <a:srgbClr val="001F5F"/>
                </a:solidFill>
                <a:effectLst/>
                <a:latin typeface="Times New Roman" panose="02020603050405020304" pitchFamily="18" charset="0"/>
                <a:ea typeface="Times New Roman" panose="02020603050405020304" pitchFamily="18" charset="0"/>
              </a:rPr>
              <a:t> </a:t>
            </a:r>
            <a:r>
              <a:rPr lang="en-US" sz="3200" b="1" dirty="0">
                <a:solidFill>
                  <a:srgbClr val="001F5F"/>
                </a:solidFill>
                <a:effectLst/>
                <a:latin typeface="Times New Roman" panose="02020603050405020304" pitchFamily="18" charset="0"/>
                <a:ea typeface="Times New Roman" panose="02020603050405020304" pitchFamily="18" charset="0"/>
              </a:rPr>
              <a:t>STUDY</a:t>
            </a:r>
            <a:r>
              <a:rPr lang="en-US" sz="3200" b="1" spc="5" dirty="0">
                <a:solidFill>
                  <a:srgbClr val="001F5F"/>
                </a:solidFill>
                <a:effectLst/>
                <a:latin typeface="Times New Roman" panose="02020603050405020304" pitchFamily="18" charset="0"/>
                <a:ea typeface="Times New Roman" panose="02020603050405020304" pitchFamily="18" charset="0"/>
              </a:rPr>
              <a:t> </a:t>
            </a:r>
            <a:r>
              <a:rPr lang="en-US" sz="3200" b="1" dirty="0">
                <a:solidFill>
                  <a:srgbClr val="001F5F"/>
                </a:solidFill>
                <a:effectLst/>
                <a:latin typeface="Times New Roman" panose="02020603050405020304" pitchFamily="18" charset="0"/>
                <a:ea typeface="Times New Roman" panose="02020603050405020304" pitchFamily="18" charset="0"/>
              </a:rPr>
              <a:t>AREA</a:t>
            </a:r>
            <a:endParaRPr lang="en-IN" sz="5400" b="1" dirty="0"/>
          </a:p>
        </p:txBody>
      </p:sp>
      <p:graphicFrame>
        <p:nvGraphicFramePr>
          <p:cNvPr id="5" name="Content Placeholder 4">
            <a:extLst>
              <a:ext uri="{FF2B5EF4-FFF2-40B4-BE49-F238E27FC236}">
                <a16:creationId xmlns:a16="http://schemas.microsoft.com/office/drawing/2014/main" xmlns="" id="{11E0FF60-A8B5-F72D-FA67-72DB770C8864}"/>
              </a:ext>
            </a:extLst>
          </p:cNvPr>
          <p:cNvGraphicFramePr>
            <a:graphicFrameLocks noGrp="1"/>
          </p:cNvGraphicFramePr>
          <p:nvPr>
            <p:ph sz="quarter" idx="13"/>
            <p:extLst>
              <p:ext uri="{D42A27DB-BD31-4B8C-83A1-F6EECF244321}">
                <p14:modId xmlns:p14="http://schemas.microsoft.com/office/powerpoint/2010/main" xmlns="" val="532186833"/>
              </p:ext>
            </p:extLst>
          </p:nvPr>
        </p:nvGraphicFramePr>
        <p:xfrm>
          <a:off x="1493198" y="680910"/>
          <a:ext cx="9205601" cy="2792865"/>
        </p:xfrm>
        <a:graphic>
          <a:graphicData uri="http://schemas.openxmlformats.org/drawingml/2006/table">
            <a:tbl>
              <a:tblPr firstRow="1" firstCol="1" lastRow="1" lastCol="1" bandRow="1" bandCol="1"/>
              <a:tblGrid>
                <a:gridCol w="2686575">
                  <a:extLst>
                    <a:ext uri="{9D8B030D-6E8A-4147-A177-3AD203B41FA5}">
                      <a16:colId xmlns:a16="http://schemas.microsoft.com/office/drawing/2014/main" xmlns="" val="1964543272"/>
                    </a:ext>
                  </a:extLst>
                </a:gridCol>
                <a:gridCol w="2686575">
                  <a:extLst>
                    <a:ext uri="{9D8B030D-6E8A-4147-A177-3AD203B41FA5}">
                      <a16:colId xmlns:a16="http://schemas.microsoft.com/office/drawing/2014/main" xmlns="" val="2427656135"/>
                    </a:ext>
                  </a:extLst>
                </a:gridCol>
                <a:gridCol w="2348844">
                  <a:extLst>
                    <a:ext uri="{9D8B030D-6E8A-4147-A177-3AD203B41FA5}">
                      <a16:colId xmlns:a16="http://schemas.microsoft.com/office/drawing/2014/main" xmlns="" val="1303046251"/>
                    </a:ext>
                  </a:extLst>
                </a:gridCol>
                <a:gridCol w="1483607">
                  <a:extLst>
                    <a:ext uri="{9D8B030D-6E8A-4147-A177-3AD203B41FA5}">
                      <a16:colId xmlns:a16="http://schemas.microsoft.com/office/drawing/2014/main" xmlns="" val="1534440087"/>
                    </a:ext>
                  </a:extLst>
                </a:gridCol>
              </a:tblGrid>
              <a:tr h="196726">
                <a:tc>
                  <a:txBody>
                    <a:bodyPr/>
                    <a:lstStyle/>
                    <a:p>
                      <a:pPr marL="250825" algn="l">
                        <a:lnSpc>
                          <a:spcPts val="1270"/>
                        </a:lnSpc>
                      </a:pP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S.l.</a:t>
                      </a:r>
                      <a:r>
                        <a:rPr lang="en-US" sz="16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66725" algn="l">
                        <a:lnSpc>
                          <a:spcPts val="127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Types</a:t>
                      </a:r>
                      <a:r>
                        <a:rPr lang="en-US" sz="1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600" spc="-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Problems</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5410" marR="105410" algn="ctr">
                        <a:lnSpc>
                          <a:spcPts val="127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No</a:t>
                      </a:r>
                      <a:r>
                        <a:rPr lang="en-US" sz="1600" spc="-1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600" spc="-1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Response</a:t>
                      </a:r>
                      <a:r>
                        <a:rPr lang="en-US" sz="1600" spc="-1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Family)</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8125" marR="233045" algn="ctr">
                        <a:lnSpc>
                          <a:spcPts val="127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Percentage</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50999746"/>
                  </a:ext>
                </a:extLst>
              </a:tr>
              <a:tr h="199598">
                <a:tc rowSpan="4">
                  <a:txBody>
                    <a:bodyPr/>
                    <a:lstStyle/>
                    <a:p>
                      <a:pPr algn="l">
                        <a:lnSpc>
                          <a:spcPts val="1290"/>
                        </a:lnSpc>
                        <a:spcBef>
                          <a:spcPts val="30"/>
                        </a:spcBef>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07645" marR="51435" indent="-139700" algn="l">
                        <a:lnSpc>
                          <a:spcPts val="129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Environment</a:t>
                      </a:r>
                      <a:r>
                        <a:rPr lang="en-US" sz="1600" spc="-29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Problem</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0085" algn="l">
                        <a:lnSpc>
                          <a:spcPts val="129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Soil</a:t>
                      </a:r>
                      <a:r>
                        <a:rPr lang="en-US" sz="1600" spc="-1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Salinity</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5410" marR="99695" algn="ctr">
                        <a:lnSpc>
                          <a:spcPts val="129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7490" marR="233045" algn="ctr">
                        <a:lnSpc>
                          <a:spcPts val="129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29.73%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44336759"/>
                  </a:ext>
                </a:extLst>
              </a:tr>
              <a:tr h="196008">
                <a:tc vMerge="1">
                  <a:txBody>
                    <a:bodyPr/>
                    <a:lstStyle/>
                    <a:p>
                      <a:endParaRPr lang="en-IN"/>
                    </a:p>
                  </a:txBody>
                  <a:tcPr/>
                </a:tc>
                <a:tc>
                  <a:txBody>
                    <a:bodyPr/>
                    <a:lstStyle/>
                    <a:p>
                      <a:pPr marL="634365" algn="l">
                        <a:lnSpc>
                          <a:spcPts val="127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Coastal</a:t>
                      </a:r>
                      <a:r>
                        <a:rPr lang="en-US" sz="1600" spc="-2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Flood</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5410" marR="99695" algn="ctr">
                        <a:lnSpc>
                          <a:spcPts val="127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7490" marR="233045" algn="ctr">
                        <a:lnSpc>
                          <a:spcPts val="127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89.19%</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41922958"/>
                  </a:ext>
                </a:extLst>
              </a:tr>
              <a:tr h="199598">
                <a:tc vMerge="1">
                  <a:txBody>
                    <a:bodyPr/>
                    <a:lstStyle/>
                    <a:p>
                      <a:endParaRPr lang="en-IN"/>
                    </a:p>
                  </a:txBody>
                  <a:tcPr/>
                </a:tc>
                <a:tc>
                  <a:txBody>
                    <a:bodyPr/>
                    <a:lstStyle/>
                    <a:p>
                      <a:pPr marL="454025" algn="l">
                        <a:lnSpc>
                          <a:spcPts val="129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River</a:t>
                      </a:r>
                      <a:r>
                        <a:rPr lang="en-US" sz="1600" spc="-1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Bank</a:t>
                      </a:r>
                      <a:r>
                        <a:rPr lang="en-US" sz="1600" spc="-1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Erosion</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5410" marR="99695" algn="ctr">
                        <a:lnSpc>
                          <a:spcPts val="129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7490" marR="233045" algn="ctr">
                        <a:lnSpc>
                          <a:spcPts val="129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05.40%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64412133"/>
                  </a:ext>
                </a:extLst>
              </a:tr>
              <a:tr h="196008">
                <a:tc vMerge="1">
                  <a:txBody>
                    <a:bodyPr/>
                    <a:lstStyle/>
                    <a:p>
                      <a:endParaRPr lang="en-IN"/>
                    </a:p>
                  </a:txBody>
                  <a:tcPr/>
                </a:tc>
                <a:tc>
                  <a:txBody>
                    <a:bodyPr/>
                    <a:lstStyle/>
                    <a:p>
                      <a:pPr marL="527685" algn="l">
                        <a:lnSpc>
                          <a:spcPts val="127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Tropical</a:t>
                      </a:r>
                      <a:r>
                        <a:rPr lang="en-US" sz="1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Cyclone</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5410" marR="99695" algn="ctr">
                        <a:lnSpc>
                          <a:spcPts val="127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37</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7490" marR="233045" algn="ctr">
                        <a:lnSpc>
                          <a:spcPts val="127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44047175"/>
                  </a:ext>
                </a:extLst>
              </a:tr>
              <a:tr h="228317">
                <a:tc rowSpan="3">
                  <a:txBody>
                    <a:bodyPr/>
                    <a:lstStyle/>
                    <a:p>
                      <a:pPr algn="l">
                        <a:lnSpc>
                          <a:spcPts val="1290"/>
                        </a:lnSpc>
                        <a:spcBef>
                          <a:spcPts val="35"/>
                        </a:spcBef>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07645" marR="143510" indent="-53340" algn="l">
                        <a:lnSpc>
                          <a:spcPts val="129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Economic</a:t>
                      </a:r>
                      <a:r>
                        <a:rPr lang="en-US" sz="1600" spc="-29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Problem</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70890" marR="765810" algn="ctr">
                        <a:lnSpc>
                          <a:spcPts val="136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Poverty</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5410" marR="99695" algn="ctr">
                        <a:lnSpc>
                          <a:spcPts val="136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27</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7490" marR="233045" algn="ctr">
                        <a:lnSpc>
                          <a:spcPts val="136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72.97%</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944284"/>
                  </a:ext>
                </a:extLst>
              </a:tr>
              <a:tr h="257036">
                <a:tc vMerge="1">
                  <a:txBody>
                    <a:bodyPr/>
                    <a:lstStyle/>
                    <a:p>
                      <a:endParaRPr lang="en-IN"/>
                    </a:p>
                  </a:txBody>
                  <a:tcPr/>
                </a:tc>
                <a:tc>
                  <a:txBody>
                    <a:bodyPr/>
                    <a:lstStyle/>
                    <a:p>
                      <a:pPr marL="215265" algn="l">
                        <a:lnSpc>
                          <a:spcPts val="1335"/>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Very</a:t>
                      </a:r>
                      <a:r>
                        <a:rPr lang="en-US" sz="1600" spc="-4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Poor</a:t>
                      </a:r>
                      <a:r>
                        <a:rPr lang="en-US" sz="1600" spc="1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Monthly</a:t>
                      </a:r>
                      <a:r>
                        <a:rPr lang="en-US" sz="1600" spc="-1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Income</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5410" marR="99695" algn="ctr">
                        <a:lnSpc>
                          <a:spcPts val="1335"/>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7490" marR="233045" algn="ctr">
                        <a:lnSpc>
                          <a:spcPts val="1335"/>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48.46%</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1978615"/>
                  </a:ext>
                </a:extLst>
              </a:tr>
              <a:tr h="198880">
                <a:tc vMerge="1">
                  <a:txBody>
                    <a:bodyPr/>
                    <a:lstStyle/>
                    <a:p>
                      <a:endParaRPr lang="en-IN"/>
                    </a:p>
                  </a:txBody>
                  <a:tcPr/>
                </a:tc>
                <a:tc>
                  <a:txBody>
                    <a:bodyPr/>
                    <a:lstStyle/>
                    <a:p>
                      <a:pPr marL="22225" algn="l">
                        <a:lnSpc>
                          <a:spcPts val="129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Very</a:t>
                      </a:r>
                      <a:r>
                        <a:rPr lang="en-US" sz="1600" spc="-4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Poor</a:t>
                      </a:r>
                      <a:r>
                        <a:rPr lang="en-US" sz="1600" spc="1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Per</a:t>
                      </a:r>
                      <a:r>
                        <a:rPr lang="en-US" sz="1600" spc="-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Capital</a:t>
                      </a:r>
                      <a:r>
                        <a:rPr lang="en-US" sz="1600" spc="-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Income</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5410" marR="99695" algn="ctr">
                        <a:lnSpc>
                          <a:spcPts val="129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7490" marR="233045" algn="ctr">
                        <a:lnSpc>
                          <a:spcPts val="129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54.05%</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54958897"/>
                  </a:ext>
                </a:extLst>
              </a:tr>
              <a:tr h="196726">
                <a:tc rowSpan="3">
                  <a:txBody>
                    <a:bodyPr/>
                    <a:lstStyle/>
                    <a:p>
                      <a:pPr marL="207645" marR="191135" indent="66040" algn="l">
                        <a:lnSpc>
                          <a:spcPts val="129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Social</a:t>
                      </a:r>
                      <a:r>
                        <a:rPr lang="en-US" sz="16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Problem</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9885" algn="l">
                        <a:lnSpc>
                          <a:spcPts val="127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Lack</a:t>
                      </a:r>
                      <a:r>
                        <a:rPr lang="en-US" sz="1600" spc="-1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600" spc="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Proper</a:t>
                      </a:r>
                      <a:r>
                        <a:rPr lang="en-US" sz="1600" spc="-1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Shelter</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5410" marR="99695" algn="ctr">
                        <a:lnSpc>
                          <a:spcPts val="127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7490" marR="233045" algn="ctr">
                        <a:lnSpc>
                          <a:spcPts val="127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75.67%</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38036389"/>
                  </a:ext>
                </a:extLst>
              </a:tr>
              <a:tr h="199598">
                <a:tc vMerge="1">
                  <a:txBody>
                    <a:bodyPr/>
                    <a:lstStyle/>
                    <a:p>
                      <a:endParaRPr lang="en-IN"/>
                    </a:p>
                  </a:txBody>
                  <a:tcPr/>
                </a:tc>
                <a:tc>
                  <a:txBody>
                    <a:bodyPr/>
                    <a:lstStyle/>
                    <a:p>
                      <a:pPr marL="772795" marR="765810" algn="ctr">
                        <a:lnSpc>
                          <a:spcPts val="129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Illiteracy</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5410" marR="99695" algn="ctr">
                        <a:lnSpc>
                          <a:spcPts val="129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7490" marR="233045" algn="ctr">
                        <a:lnSpc>
                          <a:spcPts val="129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51.35%</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67846791"/>
                  </a:ext>
                </a:extLst>
              </a:tr>
              <a:tr h="196008">
                <a:tc vMerge="1">
                  <a:txBody>
                    <a:bodyPr/>
                    <a:lstStyle/>
                    <a:p>
                      <a:endParaRPr lang="en-IN"/>
                    </a:p>
                  </a:txBody>
                  <a:tcPr/>
                </a:tc>
                <a:tc>
                  <a:txBody>
                    <a:bodyPr/>
                    <a:lstStyle/>
                    <a:p>
                      <a:pPr marL="690245" algn="l">
                        <a:lnSpc>
                          <a:spcPts val="127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Superstition</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5410" marR="99695" algn="ctr">
                        <a:lnSpc>
                          <a:spcPts val="127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7490" marR="233045" algn="ctr">
                        <a:lnSpc>
                          <a:spcPts val="127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62.16%</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38283289"/>
                  </a:ext>
                </a:extLst>
              </a:tr>
              <a:tr h="394888">
                <a:tc>
                  <a:txBody>
                    <a:bodyPr/>
                    <a:lstStyle/>
                    <a:p>
                      <a:pPr marL="209550" algn="l">
                        <a:lnSpc>
                          <a:spcPts val="1355"/>
                        </a:lnSpc>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Political</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07645" algn="l">
                        <a:lnSpc>
                          <a:spcPts val="1295"/>
                        </a:lnSpc>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Problem</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9905" algn="l">
                        <a:lnSpc>
                          <a:spcPts val="1355"/>
                        </a:lnSpc>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Political</a:t>
                      </a:r>
                      <a:r>
                        <a:rPr lang="en-US"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Violence</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5410" marR="99695" algn="ctr">
                        <a:lnSpc>
                          <a:spcPts val="1355"/>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7490" marR="233045" algn="ctr">
                        <a:lnSpc>
                          <a:spcPts val="1355"/>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10.81%</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142716"/>
                  </a:ext>
                </a:extLst>
              </a:tr>
            </a:tbl>
          </a:graphicData>
        </a:graphic>
      </p:graphicFrame>
      <p:pic>
        <p:nvPicPr>
          <p:cNvPr id="6" name="Picture 5">
            <a:extLst>
              <a:ext uri="{FF2B5EF4-FFF2-40B4-BE49-F238E27FC236}">
                <a16:creationId xmlns:a16="http://schemas.microsoft.com/office/drawing/2014/main" xmlns="" id="{EFB09362-7D3B-F17E-DE62-6EE2EC57BB70}"/>
              </a:ext>
            </a:extLst>
          </p:cNvPr>
          <p:cNvPicPr>
            <a:picLocks noChangeAspect="1"/>
          </p:cNvPicPr>
          <p:nvPr/>
        </p:nvPicPr>
        <p:blipFill>
          <a:blip r:embed="rId2"/>
          <a:stretch>
            <a:fillRect/>
          </a:stretch>
        </p:blipFill>
        <p:spPr>
          <a:xfrm>
            <a:off x="1493197" y="3602072"/>
            <a:ext cx="9205601" cy="3255928"/>
          </a:xfrm>
          <a:prstGeom prst="rect">
            <a:avLst/>
          </a:prstGeom>
        </p:spPr>
      </p:pic>
    </p:spTree>
    <p:extLst>
      <p:ext uri="{BB962C8B-B14F-4D97-AF65-F5344CB8AC3E}">
        <p14:creationId xmlns:p14="http://schemas.microsoft.com/office/powerpoint/2010/main" xmlns="" val="4938590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8212" name="Picture 2">
            <a:extLst>
              <a:ext uri="{FF2B5EF4-FFF2-40B4-BE49-F238E27FC236}">
                <a16:creationId xmlns:a16="http://schemas.microsoft.com/office/drawing/2014/main" xmlns="" id="{F1168660-E713-4688-8E63-A114BED4A26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8214" name="Picture 8213">
            <a:extLst>
              <a:ext uri="{FF2B5EF4-FFF2-40B4-BE49-F238E27FC236}">
                <a16:creationId xmlns:a16="http://schemas.microsoft.com/office/drawing/2014/main" xmlns="" id="{56847E33-9CB4-4B4F-92C5-07746313F4C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useBgFill="1">
        <p:nvSpPr>
          <p:cNvPr id="8216" name="Rectangle 8215">
            <a:extLst>
              <a:ext uri="{FF2B5EF4-FFF2-40B4-BE49-F238E27FC236}">
                <a16:creationId xmlns:a16="http://schemas.microsoft.com/office/drawing/2014/main" xmlns="" id="{CA7DF5B6-815F-4F98-BBC5-E9315D2AB1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18" name="Picture 2">
            <a:extLst>
              <a:ext uri="{FF2B5EF4-FFF2-40B4-BE49-F238E27FC236}">
                <a16:creationId xmlns:a16="http://schemas.microsoft.com/office/drawing/2014/main" xmlns="" id="{DCD00DEA-E0D1-49F3-BA1C-1DBF5C852B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mt="70000"/>
            <a:extLst>
              <a:ext uri="{28A0092B-C50C-407E-A947-70E740481C1C}">
                <a14:useLocalDpi xmlns:a14="http://schemas.microsoft.com/office/drawing/2010/main" xmlns=""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8203" name="image184.jpeg" descr="A house that has been destroyed&#10;&#10;Description automatically generated with low confidence">
            <a:extLst>
              <a:ext uri="{FF2B5EF4-FFF2-40B4-BE49-F238E27FC236}">
                <a16:creationId xmlns:a16="http://schemas.microsoft.com/office/drawing/2014/main" xmlns="" id="{BAA53C39-87A0-ADDB-4E9E-57423120258F}"/>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6574" r="8691" b="-1"/>
          <a:stretch/>
        </p:blipFill>
        <p:spPr bwMode="auto">
          <a:xfrm>
            <a:off x="913775" y="550656"/>
            <a:ext cx="3199629" cy="3292475"/>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xmlns="">
                <a:solidFill>
                  <a:srgbClr val="FFFFFF"/>
                </a:solidFill>
              </a14:hiddenFill>
            </a:ext>
          </a:extLst>
        </p:spPr>
      </p:pic>
      <p:pic>
        <p:nvPicPr>
          <p:cNvPr id="8206" name="Picture 14" descr="A person standing next to a tree that has fallen&#10;&#10;Description automatically generated with low confidence">
            <a:extLst>
              <a:ext uri="{FF2B5EF4-FFF2-40B4-BE49-F238E27FC236}">
                <a16:creationId xmlns:a16="http://schemas.microsoft.com/office/drawing/2014/main" xmlns="" id="{F1B24240-343D-2A10-02E8-E9967F69A6BF}"/>
              </a:ext>
            </a:extLst>
          </p:cNvPr>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24157" r="15932"/>
          <a:stretch/>
        </p:blipFill>
        <p:spPr bwMode="auto">
          <a:xfrm>
            <a:off x="4341001" y="550656"/>
            <a:ext cx="3207417" cy="3292475"/>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xmlns="">
                <a:solidFill>
                  <a:srgbClr val="FFFFFF"/>
                </a:solidFill>
              </a14:hiddenFill>
            </a:ext>
          </a:extLst>
        </p:spPr>
      </p:pic>
      <p:pic>
        <p:nvPicPr>
          <p:cNvPr id="8207" name="image182.jpeg" descr="A group of people standing in a flooded area&#10;&#10;Description automatically generated with low confidence">
            <a:extLst>
              <a:ext uri="{FF2B5EF4-FFF2-40B4-BE49-F238E27FC236}">
                <a16:creationId xmlns:a16="http://schemas.microsoft.com/office/drawing/2014/main" xmlns="" id="{45076A2A-2BA8-2B91-3DCA-4CDA194C27CA}"/>
              </a:ext>
            </a:extLst>
          </p:cNvPr>
          <p:cNvPicPr>
            <a:picLocks noChangeAspect="1" noChangeArrowheads="1"/>
          </p:cNvPicPr>
          <p:nvPr/>
        </p:nvPicPr>
        <p:blipFill rotWithShape="1">
          <a:blip r:embed="rId6">
            <a:extLst>
              <a:ext uri="{28A0092B-C50C-407E-A947-70E740481C1C}">
                <a14:useLocalDpi xmlns:a14="http://schemas.microsoft.com/office/drawing/2010/main" xmlns="" val="0"/>
              </a:ext>
            </a:extLst>
          </a:blip>
          <a:srcRect l="20948" r="6962" b="-2"/>
          <a:stretch/>
        </p:blipFill>
        <p:spPr bwMode="auto">
          <a:xfrm>
            <a:off x="7776015" y="550656"/>
            <a:ext cx="3207417" cy="3292475"/>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xmlns="">
                <a:solidFill>
                  <a:srgbClr val="FFFFFF"/>
                </a:solidFill>
              </a14:hiddenFill>
            </a:ext>
          </a:extLst>
        </p:spPr>
      </p:pic>
      <p:pic>
        <p:nvPicPr>
          <p:cNvPr id="8220" name="Picture 8219">
            <a:extLst>
              <a:ext uri="{FF2B5EF4-FFF2-40B4-BE49-F238E27FC236}">
                <a16:creationId xmlns:a16="http://schemas.microsoft.com/office/drawing/2014/main" xmlns="" id="{15687BC8-7469-4471-BC62-71D886540A5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6" name="Title 15">
            <a:extLst>
              <a:ext uri="{FF2B5EF4-FFF2-40B4-BE49-F238E27FC236}">
                <a16:creationId xmlns:a16="http://schemas.microsoft.com/office/drawing/2014/main" xmlns="" id="{06433004-65BD-7E4C-8970-FD230376B22C}"/>
              </a:ext>
            </a:extLst>
          </p:cNvPr>
          <p:cNvSpPr>
            <a:spLocks noGrp="1"/>
          </p:cNvSpPr>
          <p:nvPr>
            <p:ph type="title"/>
          </p:nvPr>
        </p:nvSpPr>
        <p:spPr>
          <a:xfrm>
            <a:off x="1751012" y="4295396"/>
            <a:ext cx="8689976" cy="1345888"/>
          </a:xfrm>
        </p:spPr>
        <p:txBody>
          <a:bodyPr vert="horz" lIns="91440" tIns="45720" rIns="91440" bIns="45720" rtlCol="0" anchor="b">
            <a:normAutofit/>
          </a:bodyPr>
          <a:lstStyle/>
          <a:p>
            <a:pPr marL="92075">
              <a:spcAft>
                <a:spcPts val="0"/>
              </a:spcAft>
            </a:pPr>
            <a:r>
              <a:rPr lang="en-US" sz="4400" b="1" dirty="0">
                <a:solidFill>
                  <a:srgbClr val="002060"/>
                </a:solidFill>
              </a:rPr>
              <a:t>MAJOR</a:t>
            </a:r>
            <a:r>
              <a:rPr lang="en-US" sz="4400" b="1" spc="-25" dirty="0">
                <a:solidFill>
                  <a:srgbClr val="002060"/>
                </a:solidFill>
              </a:rPr>
              <a:t> </a:t>
            </a:r>
            <a:r>
              <a:rPr lang="en-US" sz="4400" b="1" dirty="0">
                <a:solidFill>
                  <a:srgbClr val="002060"/>
                </a:solidFill>
              </a:rPr>
              <a:t>PROBLEM</a:t>
            </a:r>
            <a:r>
              <a:rPr lang="en-US" sz="4400" b="1" spc="-10" dirty="0">
                <a:solidFill>
                  <a:srgbClr val="002060"/>
                </a:solidFill>
              </a:rPr>
              <a:t> </a:t>
            </a:r>
            <a:r>
              <a:rPr lang="en-US" sz="4400" b="1" dirty="0">
                <a:solidFill>
                  <a:srgbClr val="002060"/>
                </a:solidFill>
              </a:rPr>
              <a:t>OF</a:t>
            </a:r>
            <a:r>
              <a:rPr lang="en-US" sz="4400" b="1" spc="-10" dirty="0">
                <a:solidFill>
                  <a:srgbClr val="002060"/>
                </a:solidFill>
              </a:rPr>
              <a:t> </a:t>
            </a:r>
            <a:r>
              <a:rPr lang="en-US" sz="4400" b="1" dirty="0">
                <a:solidFill>
                  <a:srgbClr val="002060"/>
                </a:solidFill>
              </a:rPr>
              <a:t>THE</a:t>
            </a:r>
            <a:r>
              <a:rPr lang="en-US" sz="4400" b="1" spc="-10" dirty="0">
                <a:solidFill>
                  <a:srgbClr val="002060"/>
                </a:solidFill>
              </a:rPr>
              <a:t> </a:t>
            </a:r>
            <a:r>
              <a:rPr lang="en-US" sz="4400" b="1" dirty="0">
                <a:solidFill>
                  <a:srgbClr val="002060"/>
                </a:solidFill>
              </a:rPr>
              <a:t>STUDY</a:t>
            </a:r>
            <a:r>
              <a:rPr lang="en-US" sz="4400" dirty="0"/>
              <a:t/>
            </a:r>
            <a:br>
              <a:rPr lang="en-US" sz="4400" dirty="0"/>
            </a:br>
            <a:endParaRPr lang="en-US" sz="4400" dirty="0"/>
          </a:p>
        </p:txBody>
      </p:sp>
      <p:sp>
        <p:nvSpPr>
          <p:cNvPr id="15" name="Rectangle 20">
            <a:extLst>
              <a:ext uri="{FF2B5EF4-FFF2-40B4-BE49-F238E27FC236}">
                <a16:creationId xmlns:a16="http://schemas.microsoft.com/office/drawing/2014/main" xmlns="" id="{96C733AB-E8DD-4933-2856-9CE19886F8AD}"/>
              </a:ext>
            </a:extLst>
          </p:cNvPr>
          <p:cNvSpPr>
            <a:spLocks noChangeArrowheads="1"/>
          </p:cNvSpPr>
          <p:nvPr/>
        </p:nvSpPr>
        <p:spPr bwMode="auto">
          <a:xfrm>
            <a:off x="774241" y="685800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Tree>
    <p:extLst>
      <p:ext uri="{BB962C8B-B14F-4D97-AF65-F5344CB8AC3E}">
        <p14:creationId xmlns:p14="http://schemas.microsoft.com/office/powerpoint/2010/main" xmlns="" val="28265083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130000"/>
                <a:satMod val="150000"/>
                <a:lumMod val="112000"/>
              </a:schemeClr>
            </a:gs>
            <a:gs pos="100000">
              <a:schemeClr val="bg2">
                <a:shade val="92000"/>
                <a:satMod val="140000"/>
                <a:lumMod val="11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5D1C0F6D-5AB0-457D-A2E5-4B8E77E390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FD56A97F-536A-4D70-BE3C-46ED7477A1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D0D0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xmlns="" id="{C8F27DD5-AB09-4348-AEAE-38DD5BF3BA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5284159"/>
          </a:xfrm>
          <a:prstGeom prst="rect">
            <a:avLst/>
          </a:prstGeom>
          <a:ln>
            <a:noFill/>
          </a:ln>
          <a:effectLst>
            <a:outerShdw blurRad="889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956BD24-D10F-CE00-AFD2-45AF52DF7E0D}"/>
              </a:ext>
            </a:extLst>
          </p:cNvPr>
          <p:cNvSpPr>
            <a:spLocks noGrp="1"/>
          </p:cNvSpPr>
          <p:nvPr>
            <p:ph type="title"/>
          </p:nvPr>
        </p:nvSpPr>
        <p:spPr>
          <a:xfrm>
            <a:off x="437121" y="599399"/>
            <a:ext cx="3418784" cy="4308475"/>
          </a:xfrm>
        </p:spPr>
        <p:txBody>
          <a:bodyPr anchor="t">
            <a:normAutofit/>
          </a:bodyPr>
          <a:lstStyle/>
          <a:p>
            <a:pPr algn="l"/>
            <a:r>
              <a:rPr lang="en-US" sz="4400" b="1">
                <a:effectLst/>
                <a:latin typeface="Times New Roman" panose="02020603050405020304" pitchFamily="18" charset="0"/>
                <a:ea typeface="Times New Roman" panose="02020603050405020304" pitchFamily="18" charset="0"/>
              </a:rPr>
              <a:t>SUMMARY</a:t>
            </a:r>
            <a:endParaRPr lang="en-IN" sz="4400" b="1"/>
          </a:p>
        </p:txBody>
      </p:sp>
      <p:sp>
        <p:nvSpPr>
          <p:cNvPr id="3" name="Content Placeholder 2">
            <a:extLst>
              <a:ext uri="{FF2B5EF4-FFF2-40B4-BE49-F238E27FC236}">
                <a16:creationId xmlns:a16="http://schemas.microsoft.com/office/drawing/2014/main" xmlns="" id="{F462CEBF-8633-BBAB-E9D0-4F6023E7E46B}"/>
              </a:ext>
            </a:extLst>
          </p:cNvPr>
          <p:cNvSpPr>
            <a:spLocks noGrp="1"/>
          </p:cNvSpPr>
          <p:nvPr>
            <p:ph sz="quarter" idx="13"/>
          </p:nvPr>
        </p:nvSpPr>
        <p:spPr>
          <a:xfrm>
            <a:off x="3725851" y="507969"/>
            <a:ext cx="8593155" cy="6423273"/>
          </a:xfrm>
        </p:spPr>
        <p:txBody>
          <a:bodyPr>
            <a:normAutofit/>
          </a:bodyPr>
          <a:lstStyle/>
          <a:p>
            <a:pPr marL="355600" marR="207010" indent="418465">
              <a:lnSpc>
                <a:spcPct val="110000"/>
              </a:lnSpc>
              <a:spcAft>
                <a:spcPts val="0"/>
              </a:spcAft>
            </a:pPr>
            <a:r>
              <a:rPr lang="en-US" sz="1200" dirty="0">
                <a:effectLst/>
                <a:latin typeface="Times New Roman" panose="02020603050405020304" pitchFamily="18" charset="0"/>
                <a:ea typeface="Times New Roman" panose="02020603050405020304" pitchFamily="18" charset="0"/>
              </a:rPr>
              <a:t>In course of the survey work, we have been fruitful and known the new environmental and social</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variations</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about the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region.</a:t>
            </a:r>
            <a:endParaRPr lang="en-IN" sz="1200" dirty="0">
              <a:effectLst/>
              <a:latin typeface="Times New Roman" panose="02020603050405020304" pitchFamily="18" charset="0"/>
              <a:ea typeface="Times New Roman" panose="02020603050405020304" pitchFamily="18" charset="0"/>
            </a:endParaRPr>
          </a:p>
          <a:p>
            <a:pPr marL="355600" marR="199390" indent="380365">
              <a:lnSpc>
                <a:spcPct val="110000"/>
              </a:lnSpc>
              <a:spcAft>
                <a:spcPts val="0"/>
              </a:spcAft>
            </a:pPr>
            <a:r>
              <a:rPr lang="en-US" sz="1200" dirty="0">
                <a:effectLst/>
                <a:latin typeface="Times New Roman" panose="02020603050405020304" pitchFamily="18" charset="0"/>
                <a:ea typeface="Times New Roman" panose="02020603050405020304" pitchFamily="18" charset="0"/>
              </a:rPr>
              <a:t>During the survey we see physical characteristics (Relief, Rive, and Vegetation) of the village and</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cultural activities (House, Toilets, Culture, Service, economic condition, health education, and working</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facility)</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of the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village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dwellers.</a:t>
            </a:r>
            <a:endParaRPr lang="en-IN" sz="1200" dirty="0">
              <a:effectLst/>
              <a:latin typeface="Times New Roman" panose="02020603050405020304" pitchFamily="18" charset="0"/>
              <a:ea typeface="Times New Roman" panose="02020603050405020304" pitchFamily="18" charset="0"/>
            </a:endParaRPr>
          </a:p>
          <a:p>
            <a:pPr marL="355600" marR="207010" indent="380365">
              <a:lnSpc>
                <a:spcPct val="110000"/>
              </a:lnSpc>
              <a:spcAft>
                <a:spcPts val="0"/>
              </a:spcAft>
            </a:pPr>
            <a:r>
              <a:rPr lang="en-US" sz="1200" dirty="0">
                <a:effectLst/>
                <a:latin typeface="Times New Roman" panose="02020603050405020304" pitchFamily="18" charset="0"/>
                <a:ea typeface="Times New Roman" panose="02020603050405020304" pitchFamily="18" charset="0"/>
              </a:rPr>
              <a:t>We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realize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how</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to</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make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communication</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system</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growth</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and</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explore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knowledge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by</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collage</a:t>
            </a:r>
            <a:r>
              <a:rPr lang="en-US" sz="1200" spc="-28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community</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relation.</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We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are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now</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conscious</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of</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other</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society</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because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we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have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to</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collect</a:t>
            </a:r>
            <a:r>
              <a:rPr lang="en-US" sz="1200" spc="30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some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experiences</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by</a:t>
            </a:r>
            <a:r>
              <a:rPr lang="en-US" sz="1200" spc="-4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entire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field work.</a:t>
            </a:r>
            <a:endParaRPr lang="en-IN" sz="1200" dirty="0">
              <a:effectLst/>
              <a:latin typeface="Times New Roman" panose="02020603050405020304" pitchFamily="18" charset="0"/>
              <a:ea typeface="Times New Roman" panose="02020603050405020304" pitchFamily="18" charset="0"/>
            </a:endParaRPr>
          </a:p>
          <a:p>
            <a:pPr marL="355600" marR="198120" indent="380365">
              <a:lnSpc>
                <a:spcPct val="110000"/>
              </a:lnSpc>
              <a:spcAft>
                <a:spcPts val="0"/>
              </a:spcAft>
            </a:pPr>
            <a:r>
              <a:rPr lang="en-US" sz="1200" dirty="0">
                <a:effectLst/>
                <a:latin typeface="Times New Roman" panose="02020603050405020304" pitchFamily="18" charset="0"/>
                <a:ea typeface="Times New Roman" panose="02020603050405020304" pitchFamily="18" charset="0"/>
              </a:rPr>
              <a:t>Now we fulfill a survey report and we also procure knowledge about the socio economic and</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physical condition of the study area. Our aim &amp; objectives have been fulfilled to know the sub coastal</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region how to affect the human brings. Thanks to God, we are able to do this work very sincerely. Our</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interest is increased during their field work; we want to collect more knowledge in future about the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coastal</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region.</a:t>
            </a:r>
            <a:endParaRPr lang="en-IN" sz="1200" dirty="0">
              <a:effectLst/>
              <a:latin typeface="Times New Roman" panose="02020603050405020304" pitchFamily="18" charset="0"/>
              <a:ea typeface="Times New Roman" panose="02020603050405020304" pitchFamily="18" charset="0"/>
            </a:endParaRPr>
          </a:p>
          <a:p>
            <a:pPr marL="355600" marR="276225" indent="441960">
              <a:lnSpc>
                <a:spcPct val="110000"/>
              </a:lnSpc>
              <a:spcAft>
                <a:spcPts val="0"/>
              </a:spcAft>
            </a:pPr>
            <a:r>
              <a:rPr lang="en-US" sz="1200" dirty="0">
                <a:effectLst/>
                <a:latin typeface="Times New Roman" panose="02020603050405020304" pitchFamily="18" charset="0"/>
                <a:ea typeface="Times New Roman" panose="02020603050405020304" pitchFamily="18" charset="0"/>
              </a:rPr>
              <a:t>We</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see</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that</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some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problems</a:t>
            </a:r>
            <a:r>
              <a:rPr lang="en-US" sz="1200" spc="-2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attack</a:t>
            </a:r>
            <a:r>
              <a:rPr lang="en-US" sz="1200" spc="-4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to</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development.</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But</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some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prospects</a:t>
            </a:r>
            <a:r>
              <a:rPr lang="en-US" sz="1200" spc="-4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encourage</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the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people</a:t>
            </a:r>
            <a:r>
              <a:rPr lang="en-US" sz="1200" spc="-28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how</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to persist with nature.</a:t>
            </a:r>
            <a:endParaRPr lang="en-IN" sz="1200" dirty="0">
              <a:effectLst/>
              <a:latin typeface="Times New Roman" panose="02020603050405020304" pitchFamily="18" charset="0"/>
              <a:ea typeface="Times New Roman" panose="02020603050405020304" pitchFamily="18" charset="0"/>
            </a:endParaRPr>
          </a:p>
          <a:p>
            <a:pPr marL="355600" marR="188595" indent="459105">
              <a:lnSpc>
                <a:spcPct val="110000"/>
              </a:lnSpc>
              <a:spcAft>
                <a:spcPts val="0"/>
              </a:spcAft>
            </a:pPr>
            <a:r>
              <a:rPr lang="en-US" sz="1200" dirty="0">
                <a:effectLst/>
                <a:latin typeface="Times New Roman" panose="02020603050405020304" pitchFamily="18" charset="0"/>
                <a:ea typeface="Times New Roman" panose="02020603050405020304" pitchFamily="18" charset="0"/>
              </a:rPr>
              <a:t>For</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better</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development</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the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drastic</a:t>
            </a:r>
            <a:r>
              <a:rPr lang="en-US" sz="1200" spc="-3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steps</a:t>
            </a:r>
            <a:r>
              <a:rPr lang="en-US" sz="1200" spc="-2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should</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be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undertaken</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by</a:t>
            </a:r>
            <a:r>
              <a:rPr lang="en-US" sz="1200" spc="-5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the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state</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and</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central</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govt.</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as</a:t>
            </a:r>
            <a:r>
              <a:rPr lang="en-US" sz="1200" spc="-28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early as possible. For this purpose release funds should be formed at </a:t>
            </a:r>
            <a:r>
              <a:rPr lang="en-US" sz="1200" dirty="0" err="1">
                <a:effectLst/>
                <a:latin typeface="Times New Roman" panose="02020603050405020304" pitchFamily="18" charset="0"/>
                <a:ea typeface="Times New Roman" panose="02020603050405020304" pitchFamily="18" charset="0"/>
              </a:rPr>
              <a:t>Safarchata</a:t>
            </a:r>
            <a:r>
              <a:rPr lang="en-US" sz="1200" dirty="0">
                <a:effectLst/>
                <a:latin typeface="Times New Roman" panose="02020603050405020304" pitchFamily="18" charset="0"/>
                <a:ea typeface="Times New Roman" panose="02020603050405020304" pitchFamily="18" charset="0"/>
              </a:rPr>
              <a:t> village for the first</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development</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in</a:t>
            </a:r>
            <a:r>
              <a:rPr lang="en-US" sz="1200" spc="-2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terms</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of</a:t>
            </a:r>
            <a:r>
              <a:rPr lang="en-US" sz="1200" spc="-2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economy</a:t>
            </a:r>
            <a:r>
              <a:rPr lang="en-US" sz="1200" spc="-4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and population</a:t>
            </a:r>
            <a:r>
              <a:rPr lang="en-US" sz="1200" spc="-2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automatically</a:t>
            </a:r>
            <a:endParaRPr lang="en-IN" sz="1200" dirty="0">
              <a:effectLst/>
              <a:latin typeface="Times New Roman" panose="02020603050405020304" pitchFamily="18" charset="0"/>
              <a:ea typeface="Times New Roman" panose="02020603050405020304" pitchFamily="18" charset="0"/>
            </a:endParaRPr>
          </a:p>
          <a:p>
            <a:pPr>
              <a:lnSpc>
                <a:spcPct val="110000"/>
              </a:lnSpc>
            </a:pPr>
            <a:endParaRPr lang="en-IN" sz="1000" dirty="0"/>
          </a:p>
        </p:txBody>
      </p:sp>
      <p:pic>
        <p:nvPicPr>
          <p:cNvPr id="14" name="Picture 13">
            <a:extLst>
              <a:ext uri="{FF2B5EF4-FFF2-40B4-BE49-F238E27FC236}">
                <a16:creationId xmlns:a16="http://schemas.microsoft.com/office/drawing/2014/main" xmlns="" id="{522BA091-022A-4EB4-BBA0-0309BF5F919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a:extLst>
              <a:ext uri="{28A0092B-C50C-407E-A947-70E740481C1C}">
                <a14:useLocalDpi xmlns:a14="http://schemas.microsoft.com/office/drawing/2010/main" xmlns="" val="0"/>
              </a:ext>
            </a:extLst>
          </a:blip>
          <a:srcRect t="79187"/>
          <a:stretch/>
        </p:blipFill>
        <p:spPr>
          <a:xfrm>
            <a:off x="0" y="5430644"/>
            <a:ext cx="12192000" cy="1427356"/>
          </a:xfrm>
          <a:prstGeom prst="rect">
            <a:avLst/>
          </a:prstGeom>
        </p:spPr>
      </p:pic>
    </p:spTree>
    <p:extLst>
      <p:ext uri="{BB962C8B-B14F-4D97-AF65-F5344CB8AC3E}">
        <p14:creationId xmlns:p14="http://schemas.microsoft.com/office/powerpoint/2010/main" xmlns="" val="1002741015"/>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xmlns="" id="{F3FEA489-1EA0-424C-97B8-08CD755AF0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A2874DF7-8796-4B48-9F01-D080C2E7B8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S</a:t>
            </a:r>
          </a:p>
        </p:txBody>
      </p:sp>
      <p:sp useBgFill="1">
        <p:nvSpPr>
          <p:cNvPr id="29" name="Rectangle 28">
            <a:extLst>
              <a:ext uri="{FF2B5EF4-FFF2-40B4-BE49-F238E27FC236}">
                <a16:creationId xmlns:a16="http://schemas.microsoft.com/office/drawing/2014/main" xmlns="" id="{8F7FCF0A-437A-4E03-80EC-4F0D399194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1964266"/>
          </a:xfrm>
          <a:prstGeom prst="rect">
            <a:avLst/>
          </a:prstGeom>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xmlns="" id="{A57EAC40-E194-4BA7-A0FC-83528638F6F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a:extLst>
              <a:ext uri="{28A0092B-C50C-407E-A947-70E740481C1C}">
                <a14:useLocalDpi xmlns:a14="http://schemas.microsoft.com/office/drawing/2010/main" xmlns="" val="0"/>
              </a:ext>
            </a:extLst>
          </a:blip>
          <a:srcRect b="71358"/>
          <a:stretch/>
        </p:blipFill>
        <p:spPr>
          <a:xfrm>
            <a:off x="0" y="0"/>
            <a:ext cx="12192000" cy="1964266"/>
          </a:xfrm>
          <a:prstGeom prst="rect">
            <a:avLst/>
          </a:prstGeom>
        </p:spPr>
      </p:pic>
      <p:sp>
        <p:nvSpPr>
          <p:cNvPr id="2" name="Title 1">
            <a:extLst>
              <a:ext uri="{FF2B5EF4-FFF2-40B4-BE49-F238E27FC236}">
                <a16:creationId xmlns:a16="http://schemas.microsoft.com/office/drawing/2014/main" xmlns="" id="{BED48D93-148A-22FC-321B-0A278A6386EE}"/>
              </a:ext>
            </a:extLst>
          </p:cNvPr>
          <p:cNvSpPr>
            <a:spLocks noGrp="1"/>
          </p:cNvSpPr>
          <p:nvPr>
            <p:ph type="title"/>
          </p:nvPr>
        </p:nvSpPr>
        <p:spPr>
          <a:xfrm>
            <a:off x="913775" y="618518"/>
            <a:ext cx="10364451" cy="1024016"/>
          </a:xfrm>
        </p:spPr>
        <p:txBody>
          <a:bodyPr>
            <a:normAutofit/>
          </a:bodyPr>
          <a:lstStyle/>
          <a:p>
            <a:pPr algn="l"/>
            <a:r>
              <a:rPr lang="en-US" sz="4000" b="1">
                <a:effectLst/>
                <a:latin typeface="Times New Roman" panose="02020603050405020304" pitchFamily="18" charset="0"/>
                <a:ea typeface="Times New Roman" panose="02020603050405020304" pitchFamily="18" charset="0"/>
              </a:rPr>
              <a:t>CONCLUSION</a:t>
            </a:r>
            <a:endParaRPr lang="en-IN" sz="4000" b="1"/>
          </a:p>
        </p:txBody>
      </p:sp>
      <p:sp>
        <p:nvSpPr>
          <p:cNvPr id="3" name="Content Placeholder 2">
            <a:extLst>
              <a:ext uri="{FF2B5EF4-FFF2-40B4-BE49-F238E27FC236}">
                <a16:creationId xmlns:a16="http://schemas.microsoft.com/office/drawing/2014/main" xmlns="" id="{6B735C1B-9307-AF00-F5FA-F8A6A8216049}"/>
              </a:ext>
            </a:extLst>
          </p:cNvPr>
          <p:cNvSpPr>
            <a:spLocks noGrp="1"/>
          </p:cNvSpPr>
          <p:nvPr>
            <p:ph sz="quarter" idx="13"/>
          </p:nvPr>
        </p:nvSpPr>
        <p:spPr>
          <a:xfrm>
            <a:off x="913773" y="2286000"/>
            <a:ext cx="10202245" cy="4313104"/>
          </a:xfrm>
        </p:spPr>
        <p:txBody>
          <a:bodyPr anchor="ctr">
            <a:normAutofit fontScale="92500"/>
          </a:bodyPr>
          <a:lstStyle/>
          <a:p>
            <a:pPr>
              <a:lnSpc>
                <a:spcPct val="110000"/>
              </a:lnSpc>
            </a:pPr>
            <a:r>
              <a:rPr lang="en-US" sz="2200" dirty="0">
                <a:effectLst/>
                <a:latin typeface="Times New Roman" panose="02020603050405020304" pitchFamily="18" charset="0"/>
                <a:ea typeface="Times New Roman" panose="02020603050405020304" pitchFamily="18" charset="0"/>
              </a:rPr>
              <a:t>Every study brings out an analytical scenario of a particular region. After thorough analysis of</a:t>
            </a:r>
            <a:r>
              <a:rPr lang="en-US" sz="2200" spc="5" dirty="0">
                <a:effectLst/>
                <a:latin typeface="Times New Roman" panose="02020603050405020304" pitchFamily="18" charset="0"/>
                <a:ea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rPr>
              <a:t>physical environment mainly physiographic, Geology, climate, drainage. Soil and vegetation, it is clear</a:t>
            </a:r>
            <a:r>
              <a:rPr lang="en-US" sz="2200" spc="5" dirty="0">
                <a:effectLst/>
                <a:latin typeface="Times New Roman" panose="02020603050405020304" pitchFamily="18" charset="0"/>
                <a:ea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rPr>
              <a:t>that the nature of our survey area is basically coastal one. Which is includes a perfect coastal region. We</a:t>
            </a:r>
            <a:r>
              <a:rPr lang="en-US" sz="2200" spc="-285" dirty="0">
                <a:effectLst/>
                <a:latin typeface="Times New Roman" panose="02020603050405020304" pitchFamily="18" charset="0"/>
                <a:ea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rPr>
              <a:t>see that some problems attack to development. But some prospects encourage the people how to persist</a:t>
            </a:r>
            <a:r>
              <a:rPr lang="en-US" sz="2200" spc="5" dirty="0">
                <a:effectLst/>
                <a:latin typeface="Times New Roman" panose="02020603050405020304" pitchFamily="18" charset="0"/>
                <a:ea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rPr>
              <a:t>with nature. For better development the drastic steps should be undertaken by the state and central govt.</a:t>
            </a:r>
            <a:r>
              <a:rPr lang="en-US" sz="2200" spc="-285" dirty="0">
                <a:effectLst/>
                <a:latin typeface="Times New Roman" panose="02020603050405020304" pitchFamily="18" charset="0"/>
                <a:ea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rPr>
              <a:t>as early as possible. For this purpose release funds should be formed at </a:t>
            </a:r>
            <a:r>
              <a:rPr lang="en-US" sz="2200" dirty="0" err="1">
                <a:effectLst/>
                <a:latin typeface="Times New Roman" panose="02020603050405020304" pitchFamily="18" charset="0"/>
                <a:ea typeface="Times New Roman" panose="02020603050405020304" pitchFamily="18" charset="0"/>
              </a:rPr>
              <a:t>Safarchata</a:t>
            </a:r>
            <a:r>
              <a:rPr lang="en-US" sz="2200" dirty="0">
                <a:effectLst/>
                <a:latin typeface="Times New Roman" panose="02020603050405020304" pitchFamily="18" charset="0"/>
                <a:ea typeface="Times New Roman" panose="02020603050405020304" pitchFamily="18" charset="0"/>
              </a:rPr>
              <a:t> village for the first</a:t>
            </a:r>
            <a:r>
              <a:rPr lang="en-US" sz="2200" spc="5" dirty="0">
                <a:effectLst/>
                <a:latin typeface="Times New Roman" panose="02020603050405020304" pitchFamily="18" charset="0"/>
                <a:ea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rPr>
              <a:t>development in</a:t>
            </a:r>
            <a:r>
              <a:rPr lang="en-US" sz="2200" spc="-25" dirty="0">
                <a:effectLst/>
                <a:latin typeface="Times New Roman" panose="02020603050405020304" pitchFamily="18" charset="0"/>
                <a:ea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rPr>
              <a:t>terms</a:t>
            </a:r>
            <a:r>
              <a:rPr lang="en-US" sz="2200" spc="-10" dirty="0">
                <a:effectLst/>
                <a:latin typeface="Times New Roman" panose="02020603050405020304" pitchFamily="18" charset="0"/>
                <a:ea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rPr>
              <a:t>of</a:t>
            </a:r>
            <a:r>
              <a:rPr lang="en-US" sz="2200" spc="-20" dirty="0">
                <a:effectLst/>
                <a:latin typeface="Times New Roman" panose="02020603050405020304" pitchFamily="18" charset="0"/>
                <a:ea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rPr>
              <a:t>economy</a:t>
            </a:r>
            <a:r>
              <a:rPr lang="en-US" sz="2200" spc="-40" dirty="0">
                <a:effectLst/>
                <a:latin typeface="Times New Roman" panose="02020603050405020304" pitchFamily="18" charset="0"/>
                <a:ea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rPr>
              <a:t>and population</a:t>
            </a:r>
            <a:r>
              <a:rPr lang="en-US" sz="2200" spc="-25" dirty="0">
                <a:effectLst/>
                <a:latin typeface="Times New Roman" panose="02020603050405020304" pitchFamily="18" charset="0"/>
                <a:ea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rPr>
              <a:t>automatically.</a:t>
            </a:r>
            <a:endParaRPr lang="en-IN" sz="2200" dirty="0">
              <a:effectLst/>
              <a:latin typeface="Times New Roman" panose="02020603050405020304" pitchFamily="18" charset="0"/>
              <a:ea typeface="Times New Roman" panose="02020603050405020304" pitchFamily="18" charset="0"/>
            </a:endParaRPr>
          </a:p>
          <a:p>
            <a:pPr>
              <a:lnSpc>
                <a:spcPct val="110000"/>
              </a:lnSpc>
            </a:pPr>
            <a:endParaRPr lang="en-IN" sz="1600" dirty="0"/>
          </a:p>
        </p:txBody>
      </p:sp>
    </p:spTree>
    <p:extLst>
      <p:ext uri="{BB962C8B-B14F-4D97-AF65-F5344CB8AC3E}">
        <p14:creationId xmlns:p14="http://schemas.microsoft.com/office/powerpoint/2010/main" xmlns="" val="39595476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DC3B8C6B-63CA-4384-8059-2036BE5202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erial view of farming land with country roads">
            <a:extLst>
              <a:ext uri="{FF2B5EF4-FFF2-40B4-BE49-F238E27FC236}">
                <a16:creationId xmlns:a16="http://schemas.microsoft.com/office/drawing/2014/main" xmlns="" id="{CB34DC1C-A2F5-4228-C110-A43595624D6E}"/>
              </a:ext>
            </a:extLst>
          </p:cNvPr>
          <p:cNvPicPr>
            <a:picLocks noChangeAspect="1"/>
          </p:cNvPicPr>
          <p:nvPr/>
        </p:nvPicPr>
        <p:blipFill rotWithShape="1">
          <a:blip r:embed="rId2"/>
          <a:srcRect l="34207" r="26619" b="-1"/>
          <a:stretch/>
        </p:blipFill>
        <p:spPr>
          <a:xfrm>
            <a:off x="20" y="10"/>
            <a:ext cx="4024741" cy="6857990"/>
          </a:xfrm>
          <a:prstGeom prst="rect">
            <a:avLst/>
          </a:prstGeom>
        </p:spPr>
      </p:pic>
      <p:sp>
        <p:nvSpPr>
          <p:cNvPr id="11" name="Rectangle 10">
            <a:extLst>
              <a:ext uri="{FF2B5EF4-FFF2-40B4-BE49-F238E27FC236}">
                <a16:creationId xmlns:a16="http://schemas.microsoft.com/office/drawing/2014/main" xmlns="" id="{C71B03AA-C0EB-4104-84F8-E1AB8BFBE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09C2B723-6C2F-49DE-A429-50BDFD1ADB4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xmlns="" id="{3D640CD3-BDF8-0844-FED2-1834419C3D3F}"/>
              </a:ext>
            </a:extLst>
          </p:cNvPr>
          <p:cNvSpPr>
            <a:spLocks noGrp="1"/>
          </p:cNvSpPr>
          <p:nvPr>
            <p:ph sz="quarter" idx="13"/>
          </p:nvPr>
        </p:nvSpPr>
        <p:spPr>
          <a:xfrm>
            <a:off x="4304371" y="724829"/>
            <a:ext cx="7638585" cy="5319131"/>
          </a:xfrm>
        </p:spPr>
        <p:txBody>
          <a:bodyPr>
            <a:normAutofit/>
          </a:bodyPr>
          <a:lstStyle/>
          <a:p>
            <a:pPr marL="0" lvl="0" indent="0">
              <a:lnSpc>
                <a:spcPct val="110000"/>
              </a:lnSpc>
              <a:spcAft>
                <a:spcPts val="1000"/>
              </a:spcAft>
              <a:buNone/>
            </a:pP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B</a:t>
            </a:r>
            <a:r>
              <a:rPr lang="en-US" sz="24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FIELD STAGE:-</a:t>
            </a:r>
            <a:endParaRPr lang="en-IN" sz="24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0000"/>
              </a:lnSpc>
              <a:spcAft>
                <a:spcPts val="100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This stage is the main stage of field survey. In this stage we are complete some activities for primary data collection through different methods, these are given below-</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0000"/>
              </a:lnSpc>
              <a:buFont typeface="+mj-lt"/>
              <a:buAutoNum type="arabicPeriod"/>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Direct observation of physical and anthropogenic landscape.</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0000"/>
              </a:lnSpc>
              <a:buFont typeface="+mj-lt"/>
              <a:buAutoNum type="arabicPeriod"/>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Soil sample collection of this village random sampling method.</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0000"/>
              </a:lnSpc>
              <a:buFont typeface="+mj-lt"/>
              <a:buAutoNum type="arabicPeriod"/>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Plot to plot land-use survey by observation method.</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0000"/>
              </a:lnSpc>
              <a:spcAft>
                <a:spcPts val="1000"/>
              </a:spcAft>
              <a:buFont typeface="+mj-lt"/>
              <a:buAutoNum type="arabicPeriod"/>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Household survey for socio economic data collection by interview method.</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endParaRPr lang="en-IN" sz="1300" dirty="0"/>
          </a:p>
        </p:txBody>
      </p:sp>
    </p:spTree>
    <p:extLst>
      <p:ext uri="{BB962C8B-B14F-4D97-AF65-F5344CB8AC3E}">
        <p14:creationId xmlns:p14="http://schemas.microsoft.com/office/powerpoint/2010/main" xmlns="" val="3451035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AC164A-E672-A29B-9527-4DB22B4C1119}"/>
              </a:ext>
            </a:extLst>
          </p:cNvPr>
          <p:cNvSpPr>
            <a:spLocks noGrp="1"/>
          </p:cNvSpPr>
          <p:nvPr>
            <p:ph type="title"/>
          </p:nvPr>
        </p:nvSpPr>
        <p:spPr>
          <a:xfrm>
            <a:off x="913775" y="618517"/>
            <a:ext cx="10364451" cy="1596177"/>
          </a:xfrm>
        </p:spPr>
        <p:txBody>
          <a:bodyPr>
            <a:normAutofit/>
          </a:bodyPr>
          <a:lstStyle/>
          <a:p>
            <a:r>
              <a:rPr lang="en-US" b="1" kern="0" dirty="0">
                <a:solidFill>
                  <a:srgbClr val="002060"/>
                </a:solidFill>
                <a:effectLst/>
                <a:latin typeface="Times New Roman" panose="02020603050405020304" pitchFamily="18" charset="0"/>
                <a:ea typeface="Times New Roman" panose="02020603050405020304" pitchFamily="18" charset="0"/>
              </a:rPr>
              <a:t>SUGGESTION</a:t>
            </a:r>
            <a:r>
              <a:rPr lang="en-US" b="1" kern="0" spc="-5" dirty="0">
                <a:solidFill>
                  <a:srgbClr val="002060"/>
                </a:solidFill>
                <a:effectLst/>
                <a:latin typeface="Times New Roman" panose="02020603050405020304" pitchFamily="18" charset="0"/>
                <a:ea typeface="Times New Roman" panose="02020603050405020304" pitchFamily="18" charset="0"/>
              </a:rPr>
              <a:t> </a:t>
            </a:r>
            <a:r>
              <a:rPr lang="en-US" b="1" kern="0" dirty="0">
                <a:solidFill>
                  <a:srgbClr val="002060"/>
                </a:solidFill>
                <a:effectLst/>
                <a:latin typeface="Times New Roman" panose="02020603050405020304" pitchFamily="18" charset="0"/>
                <a:ea typeface="Times New Roman" panose="02020603050405020304" pitchFamily="18" charset="0"/>
              </a:rPr>
              <a:t>AND</a:t>
            </a:r>
            <a:r>
              <a:rPr lang="en-US" b="1" kern="0" spc="-15" dirty="0">
                <a:solidFill>
                  <a:srgbClr val="002060"/>
                </a:solidFill>
                <a:effectLst/>
                <a:latin typeface="Times New Roman" panose="02020603050405020304" pitchFamily="18" charset="0"/>
                <a:ea typeface="Times New Roman" panose="02020603050405020304" pitchFamily="18" charset="0"/>
              </a:rPr>
              <a:t> </a:t>
            </a:r>
            <a:r>
              <a:rPr lang="en-US" b="1" kern="0" dirty="0">
                <a:solidFill>
                  <a:srgbClr val="002060"/>
                </a:solidFill>
                <a:effectLst/>
                <a:latin typeface="Times New Roman" panose="02020603050405020304" pitchFamily="18" charset="0"/>
                <a:ea typeface="Times New Roman" panose="02020603050405020304" pitchFamily="18" charset="0"/>
              </a:rPr>
              <a:t>SOLVATION METHOD</a:t>
            </a:r>
            <a:r>
              <a:rPr lang="en-IN" b="1" kern="0" dirty="0">
                <a:effectLst/>
                <a:latin typeface="Times New Roman" panose="02020603050405020304" pitchFamily="18" charset="0"/>
                <a:ea typeface="Times New Roman" panose="02020603050405020304" pitchFamily="18" charset="0"/>
              </a:rPr>
              <a:t/>
            </a:r>
            <a:br>
              <a:rPr lang="en-IN" b="1" kern="0" dirty="0">
                <a:effectLst/>
                <a:latin typeface="Times New Roman" panose="02020603050405020304" pitchFamily="18" charset="0"/>
                <a:ea typeface="Times New Roman" panose="02020603050405020304" pitchFamily="18" charset="0"/>
              </a:rPr>
            </a:br>
            <a:endParaRPr lang="en-IN" dirty="0"/>
          </a:p>
        </p:txBody>
      </p:sp>
      <p:graphicFrame>
        <p:nvGraphicFramePr>
          <p:cNvPr id="17" name="Content Placeholder 2">
            <a:extLst>
              <a:ext uri="{FF2B5EF4-FFF2-40B4-BE49-F238E27FC236}">
                <a16:creationId xmlns:a16="http://schemas.microsoft.com/office/drawing/2014/main" xmlns="" id="{CDA25455-E716-71ED-3375-AFBEDC037FBF}"/>
              </a:ext>
            </a:extLst>
          </p:cNvPr>
          <p:cNvGraphicFramePr>
            <a:graphicFrameLocks noGrp="1"/>
          </p:cNvGraphicFramePr>
          <p:nvPr>
            <p:ph sz="quarter" idx="13"/>
            <p:extLst>
              <p:ext uri="{D42A27DB-BD31-4B8C-83A1-F6EECF244321}">
                <p14:modId xmlns:p14="http://schemas.microsoft.com/office/powerpoint/2010/main" xmlns="" val="4037179608"/>
              </p:ext>
            </p:extLst>
          </p:nvPr>
        </p:nvGraphicFramePr>
        <p:xfrm>
          <a:off x="572877" y="2137272"/>
          <a:ext cx="11138053" cy="43847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1884027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xmlns="" id="{22790EC5-ACA7-4536-8066-B60199F3C6D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a:extLst>
              <a:ext uri="{FF2B5EF4-FFF2-40B4-BE49-F238E27FC236}">
                <a16:creationId xmlns:a16="http://schemas.microsoft.com/office/drawing/2014/main" xmlns="" id="{CAD20AEA-7CAF-4A83-BE2E-EAF010B8B7F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useBgFill="1">
        <p:nvSpPr>
          <p:cNvPr id="12" name="Rectangle 11">
            <a:extLst>
              <a:ext uri="{FF2B5EF4-FFF2-40B4-BE49-F238E27FC236}">
                <a16:creationId xmlns:a16="http://schemas.microsoft.com/office/drawing/2014/main" xmlns="" id="{B40FCD49-2060-48B9-8212-8A5F1DF472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3C61746F-7A91-4B2B-12CA-860812C1C3DA}"/>
              </a:ext>
            </a:extLst>
          </p:cNvPr>
          <p:cNvPicPr>
            <a:picLocks noChangeAspect="1"/>
          </p:cNvPicPr>
          <p:nvPr/>
        </p:nvPicPr>
        <p:blipFill rotWithShape="1">
          <a:blip r:embed="rId4">
            <a:alphaModFix amt="35000"/>
          </a:blip>
          <a:srcRect t="1747"/>
          <a:stretch/>
        </p:blipFill>
        <p:spPr>
          <a:xfrm>
            <a:off x="-3" y="-2"/>
            <a:ext cx="12191980" cy="6857990"/>
          </a:xfrm>
          <a:prstGeom prst="rect">
            <a:avLst/>
          </a:prstGeom>
        </p:spPr>
      </p:pic>
      <p:pic>
        <p:nvPicPr>
          <p:cNvPr id="14" name="Picture 13">
            <a:extLst>
              <a:ext uri="{FF2B5EF4-FFF2-40B4-BE49-F238E27FC236}">
                <a16:creationId xmlns:a16="http://schemas.microsoft.com/office/drawing/2014/main" xmlns="" id="{83A45DCD-B5FB-4A86-88D2-91088C7FFC5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872976D5-65BA-9505-A9AC-144D0D384A1D}"/>
              </a:ext>
            </a:extLst>
          </p:cNvPr>
          <p:cNvSpPr>
            <a:spLocks noGrp="1"/>
          </p:cNvSpPr>
          <p:nvPr>
            <p:ph type="title"/>
          </p:nvPr>
        </p:nvSpPr>
        <p:spPr>
          <a:xfrm>
            <a:off x="1751012" y="1300785"/>
            <a:ext cx="8689976" cy="2509213"/>
          </a:xfrm>
        </p:spPr>
        <p:txBody>
          <a:bodyPr vert="horz" lIns="91440" tIns="45720" rIns="91440" bIns="45720" rtlCol="0" anchor="b">
            <a:normAutofit/>
          </a:bodyPr>
          <a:lstStyle/>
          <a:p>
            <a:r>
              <a:rPr lang="en-US" sz="8000" b="1" dirty="0"/>
              <a:t>Thank you </a:t>
            </a:r>
          </a:p>
        </p:txBody>
      </p:sp>
      <p:sp>
        <p:nvSpPr>
          <p:cNvPr id="3" name="Rectangle 2">
            <a:extLst>
              <a:ext uri="{FF2B5EF4-FFF2-40B4-BE49-F238E27FC236}">
                <a16:creationId xmlns:a16="http://schemas.microsoft.com/office/drawing/2014/main" xmlns="" id="{96901751-DB1F-99BE-894E-937AE235913B}"/>
              </a:ext>
            </a:extLst>
          </p:cNvPr>
          <p:cNvSpPr/>
          <p:nvPr/>
        </p:nvSpPr>
        <p:spPr>
          <a:xfrm>
            <a:off x="8328752" y="6263090"/>
            <a:ext cx="4017464" cy="19279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N" dirty="0"/>
              <a:t>Create By Indranil</a:t>
            </a:r>
          </a:p>
          <a:p>
            <a:pPr algn="ctr"/>
            <a:r>
              <a:rPr lang="en-IN" sz="1800" i="1" dirty="0">
                <a:solidFill>
                  <a:schemeClr val="bg1"/>
                </a:solidFill>
                <a:effectLst/>
                <a:latin typeface="Calibri" panose="020F0502020204030204" pitchFamily="34" charset="0"/>
                <a:ea typeface="Times New Roman" panose="02020603050405020304" pitchFamily="18" charset="0"/>
                <a:cs typeface="Vrinda" panose="020B0502040204020203" pitchFamily="34" charset="0"/>
              </a:rPr>
              <a:t>Dept. of Geography</a:t>
            </a:r>
          </a:p>
          <a:p>
            <a:pPr algn="ctr"/>
            <a:r>
              <a:rPr lang="en-IN" sz="1800" i="1" dirty="0">
                <a:solidFill>
                  <a:schemeClr val="bg1"/>
                </a:solidFill>
                <a:effectLst/>
                <a:latin typeface="Calibri" panose="020F0502020204030204" pitchFamily="34" charset="0"/>
                <a:ea typeface="Times New Roman" panose="02020603050405020304" pitchFamily="18" charset="0"/>
                <a:cs typeface="Vrinda" panose="020B0502040204020203" pitchFamily="34" charset="0"/>
              </a:rPr>
              <a:t>Mugberia Gangadhar Mahavidyalaya </a:t>
            </a:r>
            <a:endParaRPr lang="en-IN" dirty="0">
              <a:solidFill>
                <a:schemeClr val="bg1"/>
              </a:solidFill>
            </a:endParaRPr>
          </a:p>
        </p:txBody>
      </p:sp>
    </p:spTree>
    <p:extLst>
      <p:ext uri="{BB962C8B-B14F-4D97-AF65-F5344CB8AC3E}">
        <p14:creationId xmlns:p14="http://schemas.microsoft.com/office/powerpoint/2010/main" xmlns="" val="328573116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3" name="Rectangle 17">
            <a:extLst>
              <a:ext uri="{FF2B5EF4-FFF2-40B4-BE49-F238E27FC236}">
                <a16:creationId xmlns:a16="http://schemas.microsoft.com/office/drawing/2014/main" xmlns="" id="{DC3B8C6B-63CA-4384-8059-2036BE5202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9">
            <a:extLst>
              <a:ext uri="{FF2B5EF4-FFF2-40B4-BE49-F238E27FC236}">
                <a16:creationId xmlns:a16="http://schemas.microsoft.com/office/drawing/2014/main" xmlns="" id="{C71B03AA-C0EB-4104-84F8-E1AB8BFBE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xmlns="" id="{09C2B723-6C2F-49DE-A429-50BDFD1ADB4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xmlns="" id="{5B4B181D-BAE7-0358-8453-248E7DFD1370}"/>
              </a:ext>
            </a:extLst>
          </p:cNvPr>
          <p:cNvSpPr>
            <a:spLocks noGrp="1"/>
          </p:cNvSpPr>
          <p:nvPr>
            <p:ph sz="quarter" idx="13"/>
          </p:nvPr>
        </p:nvSpPr>
        <p:spPr>
          <a:xfrm>
            <a:off x="4476200" y="872828"/>
            <a:ext cx="7366395" cy="5371855"/>
          </a:xfrm>
        </p:spPr>
        <p:txBody>
          <a:bodyPr>
            <a:normAutofit/>
          </a:bodyPr>
          <a:lstStyle/>
          <a:p>
            <a:pPr marL="0" lvl="0" indent="0">
              <a:lnSpc>
                <a:spcPct val="110000"/>
              </a:lnSpc>
              <a:spcAft>
                <a:spcPts val="1000"/>
              </a:spcAft>
              <a:buNone/>
            </a:pPr>
            <a:r>
              <a:rPr lang="en-US" sz="24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 POST FIELD STAGE:-</a:t>
            </a:r>
            <a:endParaRPr lang="en-IN" sz="24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400050" indent="0">
              <a:lnSpc>
                <a:spcPct val="110000"/>
              </a:lnSpc>
              <a:spcAft>
                <a:spcPts val="1000"/>
              </a:spcAft>
              <a:buNone/>
              <a:tabLst>
                <a:tab pos="62865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Post field stage is final process of the field survey. Different sequential work are required of this stage which is given below-</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0000"/>
              </a:lnSpc>
              <a:buFont typeface="+mj-lt"/>
              <a:buAutoNum type="arabicPeriod"/>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Tabulation of collecting primary data.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0000"/>
              </a:lnSpc>
              <a:buFont typeface="+mj-lt"/>
              <a:buAutoNum type="arabicPeriod"/>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Modification of primary data to compare secondary data.</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0000"/>
              </a:lnSpc>
              <a:buFont typeface="+mj-lt"/>
              <a:buAutoNum type="arabicPeriod"/>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Data analysis and graphical representation.</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0000"/>
              </a:lnSpc>
              <a:spcAft>
                <a:spcPts val="1000"/>
              </a:spcAft>
              <a:buFont typeface="+mj-lt"/>
              <a:buAutoNum type="arabicPeriod"/>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Ground photo selection.</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0000"/>
              </a:lnSpc>
              <a:buNone/>
            </a:pPr>
            <a:r>
              <a:rPr lang="en-US" sz="1800" dirty="0">
                <a:effectLst/>
                <a:latin typeface="Times New Roman" panose="02020603050405020304" pitchFamily="18" charset="0"/>
                <a:ea typeface="Calibri" panose="020F0502020204030204" pitchFamily="34" charset="0"/>
              </a:rPr>
              <a:t>5.    Data interpretation and making the field report. </a:t>
            </a:r>
            <a:endParaRPr lang="en-IN" sz="1800" dirty="0"/>
          </a:p>
        </p:txBody>
      </p:sp>
      <p:pic>
        <p:nvPicPr>
          <p:cNvPr id="4" name="Picture 3" descr="Aerial view of farming land with country roads">
            <a:extLst>
              <a:ext uri="{FF2B5EF4-FFF2-40B4-BE49-F238E27FC236}">
                <a16:creationId xmlns:a16="http://schemas.microsoft.com/office/drawing/2014/main" xmlns="" id="{696C4766-54A8-AC30-83F3-95B0146DA740}"/>
              </a:ext>
            </a:extLst>
          </p:cNvPr>
          <p:cNvPicPr>
            <a:picLocks noChangeAspect="1"/>
          </p:cNvPicPr>
          <p:nvPr/>
        </p:nvPicPr>
        <p:blipFill rotWithShape="1">
          <a:blip r:embed="rId3"/>
          <a:srcRect l="34207" r="26619" b="-1"/>
          <a:stretch/>
        </p:blipFill>
        <p:spPr>
          <a:xfrm>
            <a:off x="20" y="10"/>
            <a:ext cx="4024741" cy="6857990"/>
          </a:xfrm>
          <a:prstGeom prst="rect">
            <a:avLst/>
          </a:prstGeom>
        </p:spPr>
      </p:pic>
    </p:spTree>
    <p:extLst>
      <p:ext uri="{BB962C8B-B14F-4D97-AF65-F5344CB8AC3E}">
        <p14:creationId xmlns:p14="http://schemas.microsoft.com/office/powerpoint/2010/main" xmlns="" val="350960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xmlns="" id="{E4C20CEE-A02B-86FE-1F32-58630142F880}"/>
              </a:ext>
            </a:extLst>
          </p:cNvPr>
          <p:cNvSpPr>
            <a:spLocks noChangeAspect="1" noChangeArrowheads="1"/>
          </p:cNvSpPr>
          <p:nvPr/>
        </p:nvSpPr>
        <p:spPr bwMode="auto">
          <a:xfrm>
            <a:off x="0" y="4572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5">
            <a:extLst>
              <a:ext uri="{FF2B5EF4-FFF2-40B4-BE49-F238E27FC236}">
                <a16:creationId xmlns:a16="http://schemas.microsoft.com/office/drawing/2014/main" xmlns="" id="{7CF74B3B-B415-EF32-E3AB-786049FD6923}"/>
              </a:ext>
            </a:extLst>
          </p:cNvPr>
          <p:cNvSpPr>
            <a:spLocks noChangeAspect="1" noChangeArrowheads="1"/>
          </p:cNvSpPr>
          <p:nvPr/>
        </p:nvSpPr>
        <p:spPr bwMode="auto">
          <a:xfrm>
            <a:off x="0" y="7620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2052" name="Picture 13">
            <a:extLst>
              <a:ext uri="{FF2B5EF4-FFF2-40B4-BE49-F238E27FC236}">
                <a16:creationId xmlns:a16="http://schemas.microsoft.com/office/drawing/2014/main" xmlns="" id="{771F7FFA-547A-E32F-D894-C31A4FA7FF6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r="14859" b="17012"/>
          <a:stretch>
            <a:fillRect/>
          </a:stretch>
        </p:blipFill>
        <p:spPr bwMode="auto">
          <a:xfrm>
            <a:off x="4542641" y="3891423"/>
            <a:ext cx="3222658" cy="2509374"/>
          </a:xfrm>
          <a:prstGeom prst="rect">
            <a:avLst/>
          </a:prstGeom>
          <a:noFill/>
          <a:extLst>
            <a:ext uri="{909E8E84-426E-40DD-AFC4-6F175D3DCCD1}">
              <a14:hiddenFill xmlns:a14="http://schemas.microsoft.com/office/drawing/2010/main" xmlns="">
                <a:solidFill>
                  <a:srgbClr val="FFFFFF"/>
                </a:solidFill>
              </a14:hiddenFill>
            </a:ext>
          </a:extLst>
        </p:spPr>
      </p:pic>
      <p:pic>
        <p:nvPicPr>
          <p:cNvPr id="2055" name="Picture 15">
            <a:extLst>
              <a:ext uri="{FF2B5EF4-FFF2-40B4-BE49-F238E27FC236}">
                <a16:creationId xmlns:a16="http://schemas.microsoft.com/office/drawing/2014/main" xmlns="" id="{91DF77C3-2F1E-06C8-919F-0BEC4AEB900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19016" t="35844" r="18121" b="28767"/>
          <a:stretch>
            <a:fillRect/>
          </a:stretch>
        </p:blipFill>
        <p:spPr bwMode="auto">
          <a:xfrm>
            <a:off x="8055340" y="1431469"/>
            <a:ext cx="3417096" cy="2305546"/>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0">
            <a:extLst>
              <a:ext uri="{FF2B5EF4-FFF2-40B4-BE49-F238E27FC236}">
                <a16:creationId xmlns:a16="http://schemas.microsoft.com/office/drawing/2014/main" xmlns="" id="{DCD433F4-9961-EF34-1853-C427A8B2FE5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055339" y="3891422"/>
            <a:ext cx="3417095" cy="2509373"/>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25">
            <a:extLst>
              <a:ext uri="{FF2B5EF4-FFF2-40B4-BE49-F238E27FC236}">
                <a16:creationId xmlns:a16="http://schemas.microsoft.com/office/drawing/2014/main" xmlns="" id="{AD4C20A2-DCD7-8D8E-8348-58CD3BF615C6}"/>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l="15486" t="10497" r="4025"/>
          <a:stretch>
            <a:fillRect/>
          </a:stretch>
        </p:blipFill>
        <p:spPr bwMode="auto">
          <a:xfrm>
            <a:off x="786921" y="3891423"/>
            <a:ext cx="3450546" cy="2509375"/>
          </a:xfrm>
          <a:prstGeom prst="rect">
            <a:avLst/>
          </a:prstGeom>
          <a:noFill/>
          <a:extLst>
            <a:ext uri="{909E8E84-426E-40DD-AFC4-6F175D3DCCD1}">
              <a14:hiddenFill xmlns:a14="http://schemas.microsoft.com/office/drawing/2010/main" xmlns="">
                <a:solidFill>
                  <a:srgbClr val="FFFFFF"/>
                </a:solidFill>
              </a14:hiddenFill>
            </a:ext>
          </a:extLst>
        </p:spPr>
      </p:pic>
      <p:pic>
        <p:nvPicPr>
          <p:cNvPr id="2057" name="Picture 26">
            <a:extLst>
              <a:ext uri="{FF2B5EF4-FFF2-40B4-BE49-F238E27FC236}">
                <a16:creationId xmlns:a16="http://schemas.microsoft.com/office/drawing/2014/main" xmlns="" id="{173E98A1-ABAF-2635-50B9-1FCD0C7948D6}"/>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t="29016" r="22282" b="9830"/>
          <a:stretch>
            <a:fillRect/>
          </a:stretch>
        </p:blipFill>
        <p:spPr bwMode="auto">
          <a:xfrm>
            <a:off x="830033" y="1415722"/>
            <a:ext cx="3407434" cy="2321296"/>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35">
            <a:extLst>
              <a:ext uri="{FF2B5EF4-FFF2-40B4-BE49-F238E27FC236}">
                <a16:creationId xmlns:a16="http://schemas.microsoft.com/office/drawing/2014/main" xmlns="" id="{BF80C222-6050-1AB6-4675-1F46E3B2515A}"/>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r="-2" b="32616"/>
          <a:stretch>
            <a:fillRect/>
          </a:stretch>
        </p:blipFill>
        <p:spPr bwMode="auto">
          <a:xfrm>
            <a:off x="4542641" y="1431469"/>
            <a:ext cx="3222658" cy="230554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10">
            <a:extLst>
              <a:ext uri="{FF2B5EF4-FFF2-40B4-BE49-F238E27FC236}">
                <a16:creationId xmlns:a16="http://schemas.microsoft.com/office/drawing/2014/main" xmlns="" id="{BE3081A9-71D4-C69B-CD52-4D2E6FEAFEEC}"/>
              </a:ext>
            </a:extLst>
          </p:cNvPr>
          <p:cNvSpPr>
            <a:spLocks noChangeArrowheads="1"/>
          </p:cNvSpPr>
          <p:nvPr/>
        </p:nvSpPr>
        <p:spPr bwMode="auto">
          <a:xfrm>
            <a:off x="2966280" y="388287"/>
            <a:ext cx="7125573" cy="8002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SOME MOMENT OF PRE FIELD-STAGE</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12">
            <a:extLst>
              <a:ext uri="{FF2B5EF4-FFF2-40B4-BE49-F238E27FC236}">
                <a16:creationId xmlns:a16="http://schemas.microsoft.com/office/drawing/2014/main" xmlns="" id="{7D090C43-08BD-5F34-B362-F7332A363F77}"/>
              </a:ext>
            </a:extLst>
          </p:cNvPr>
          <p:cNvSpPr>
            <a:spLocks noChangeArrowheads="1"/>
          </p:cNvSpPr>
          <p:nvPr/>
        </p:nvSpPr>
        <p:spPr bwMode="auto">
          <a:xfrm>
            <a:off x="1095375" y="76200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3">
            <a:extLst>
              <a:ext uri="{FF2B5EF4-FFF2-40B4-BE49-F238E27FC236}">
                <a16:creationId xmlns:a16="http://schemas.microsoft.com/office/drawing/2014/main" xmlns="" id="{59833246-9F91-5BEF-806D-D8AA62672090}"/>
              </a:ext>
            </a:extLst>
          </p:cNvPr>
          <p:cNvSpPr>
            <a:spLocks noChangeArrowheads="1"/>
          </p:cNvSpPr>
          <p:nvPr/>
        </p:nvSpPr>
        <p:spPr bwMode="auto">
          <a:xfrm>
            <a:off x="1095375" y="106680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11" name="Rectangle 14">
            <a:extLst>
              <a:ext uri="{FF2B5EF4-FFF2-40B4-BE49-F238E27FC236}">
                <a16:creationId xmlns:a16="http://schemas.microsoft.com/office/drawing/2014/main" xmlns="" id="{5F4D9A86-A1C2-F24C-BF4A-EFBFC9E929B3}"/>
              </a:ext>
            </a:extLst>
          </p:cNvPr>
          <p:cNvSpPr>
            <a:spLocks noChangeArrowheads="1"/>
          </p:cNvSpPr>
          <p:nvPr/>
        </p:nvSpPr>
        <p:spPr bwMode="auto">
          <a:xfrm>
            <a:off x="1095375" y="106680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rPr>
              <a:t/>
            </a:r>
            <a:br>
              <a:rPr kumimoji="0" lang="en-US" altLang="en-US" sz="800" b="0" i="0" u="none" strike="noStrike" cap="none" normalizeH="0" baseline="0">
                <a:ln>
                  <a:noFill/>
                </a:ln>
                <a:solidFill>
                  <a:schemeClr val="tx1"/>
                </a:solidFill>
                <a:effectLst/>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6">
            <a:extLst>
              <a:ext uri="{FF2B5EF4-FFF2-40B4-BE49-F238E27FC236}">
                <a16:creationId xmlns:a16="http://schemas.microsoft.com/office/drawing/2014/main" xmlns="" id="{63D644C7-AD1E-0756-FD2E-0AA5B0AF0DFE}"/>
              </a:ext>
            </a:extLst>
          </p:cNvPr>
          <p:cNvSpPr>
            <a:spLocks noChangeArrowheads="1"/>
          </p:cNvSpPr>
          <p:nvPr/>
        </p:nvSpPr>
        <p:spPr bwMode="auto">
          <a:xfrm>
            <a:off x="0" y="106680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Tree>
    <p:extLst>
      <p:ext uri="{BB962C8B-B14F-4D97-AF65-F5344CB8AC3E}">
        <p14:creationId xmlns:p14="http://schemas.microsoft.com/office/powerpoint/2010/main" xmlns="" val="3925963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3">
            <a:extLst>
              <a:ext uri="{FF2B5EF4-FFF2-40B4-BE49-F238E27FC236}">
                <a16:creationId xmlns:a16="http://schemas.microsoft.com/office/drawing/2014/main" xmlns="" id="{DA03FCA7-C305-0414-1802-6F63F5D733CD}"/>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0916" y="760690"/>
            <a:ext cx="3525720" cy="2853241"/>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a:extLst>
              <a:ext uri="{FF2B5EF4-FFF2-40B4-BE49-F238E27FC236}">
                <a16:creationId xmlns:a16="http://schemas.microsoft.com/office/drawing/2014/main" xmlns="" id="{F41FD74C-A871-8197-1393-7A0C6F4BA1E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303985" y="760690"/>
            <a:ext cx="3756557" cy="2853238"/>
          </a:xfrm>
          <a:prstGeom prst="rect">
            <a:avLst/>
          </a:prstGeom>
          <a:noFill/>
          <a:extLst>
            <a:ext uri="{909E8E84-426E-40DD-AFC4-6F175D3DCCD1}">
              <a14:hiddenFill xmlns:a14="http://schemas.microsoft.com/office/drawing/2010/main" xmlns="">
                <a:solidFill>
                  <a:srgbClr val="FFFFFF"/>
                </a:solidFill>
              </a14:hiddenFill>
            </a:ext>
          </a:extLst>
        </p:spPr>
      </p:pic>
      <p:pic>
        <p:nvPicPr>
          <p:cNvPr id="3077" name="Picture 5">
            <a:extLst>
              <a:ext uri="{FF2B5EF4-FFF2-40B4-BE49-F238E27FC236}">
                <a16:creationId xmlns:a16="http://schemas.microsoft.com/office/drawing/2014/main" xmlns="" id="{B683341E-4AD8-A9E1-E293-E4DC10F4FEBF}"/>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r="12230"/>
          <a:stretch>
            <a:fillRect/>
          </a:stretch>
        </p:blipFill>
        <p:spPr bwMode="auto">
          <a:xfrm>
            <a:off x="8367899" y="760691"/>
            <a:ext cx="3435144" cy="2853238"/>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40">
            <a:extLst>
              <a:ext uri="{FF2B5EF4-FFF2-40B4-BE49-F238E27FC236}">
                <a16:creationId xmlns:a16="http://schemas.microsoft.com/office/drawing/2014/main" xmlns="" id="{F2D8D386-D606-BE50-2BE4-62C8245E2416}"/>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r="14906"/>
          <a:stretch>
            <a:fillRect/>
          </a:stretch>
        </p:blipFill>
        <p:spPr bwMode="auto">
          <a:xfrm>
            <a:off x="470916" y="3818145"/>
            <a:ext cx="3525720" cy="2804895"/>
          </a:xfrm>
          <a:prstGeom prst="rect">
            <a:avLst/>
          </a:prstGeom>
          <a:noFill/>
          <a:extLst>
            <a:ext uri="{909E8E84-426E-40DD-AFC4-6F175D3DCCD1}">
              <a14:hiddenFill xmlns:a14="http://schemas.microsoft.com/office/drawing/2010/main" xmlns="">
                <a:solidFill>
                  <a:srgbClr val="FFFFFF"/>
                </a:solidFill>
              </a14:hiddenFill>
            </a:ext>
          </a:extLst>
        </p:spPr>
      </p:pic>
      <p:pic>
        <p:nvPicPr>
          <p:cNvPr id="3073" name="Picture 41">
            <a:extLst>
              <a:ext uri="{FF2B5EF4-FFF2-40B4-BE49-F238E27FC236}">
                <a16:creationId xmlns:a16="http://schemas.microsoft.com/office/drawing/2014/main" xmlns="" id="{47871E13-4F81-747B-F2C1-012A1DEB2813}"/>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303985" y="3818145"/>
            <a:ext cx="3756557" cy="2804895"/>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15">
            <a:extLst>
              <a:ext uri="{FF2B5EF4-FFF2-40B4-BE49-F238E27FC236}">
                <a16:creationId xmlns:a16="http://schemas.microsoft.com/office/drawing/2014/main" xmlns="" id="{C244D066-AA30-B748-1FCC-985DB4F8BEF7}"/>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r="13171" b="28246"/>
          <a:stretch>
            <a:fillRect/>
          </a:stretch>
        </p:blipFill>
        <p:spPr bwMode="auto">
          <a:xfrm>
            <a:off x="8367891" y="3818145"/>
            <a:ext cx="3435144" cy="280489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7">
            <a:extLst>
              <a:ext uri="{FF2B5EF4-FFF2-40B4-BE49-F238E27FC236}">
                <a16:creationId xmlns:a16="http://schemas.microsoft.com/office/drawing/2014/main" xmlns="" id="{92B22D18-FC5A-11AF-8F1A-9E3CC673AC38}"/>
              </a:ext>
            </a:extLst>
          </p:cNvPr>
          <p:cNvSpPr>
            <a:spLocks noChangeArrowheads="1"/>
          </p:cNvSpPr>
          <p:nvPr/>
        </p:nvSpPr>
        <p:spPr bwMode="auto">
          <a:xfrm>
            <a:off x="3069476" y="57379"/>
            <a:ext cx="402559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sp>
        <p:nvSpPr>
          <p:cNvPr id="5" name="Rectangle 8">
            <a:extLst>
              <a:ext uri="{FF2B5EF4-FFF2-40B4-BE49-F238E27FC236}">
                <a16:creationId xmlns:a16="http://schemas.microsoft.com/office/drawing/2014/main" xmlns="" id="{115F006F-CEA6-F011-03D5-8D6A263180FF}"/>
              </a:ext>
            </a:extLst>
          </p:cNvPr>
          <p:cNvSpPr>
            <a:spLocks noChangeArrowheads="1"/>
          </p:cNvSpPr>
          <p:nvPr/>
        </p:nvSpPr>
        <p:spPr bwMode="auto">
          <a:xfrm>
            <a:off x="2526943" y="12072"/>
            <a:ext cx="7739619" cy="8002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SOME MOMENT OF DURING FIELD STAGE</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9">
            <a:extLst>
              <a:ext uri="{FF2B5EF4-FFF2-40B4-BE49-F238E27FC236}">
                <a16:creationId xmlns:a16="http://schemas.microsoft.com/office/drawing/2014/main" xmlns="" id="{3D7F8061-BF62-B7EC-A673-1C0524E62974}"/>
              </a:ext>
            </a:extLst>
          </p:cNvPr>
          <p:cNvSpPr>
            <a:spLocks noChangeArrowheads="1"/>
          </p:cNvSpPr>
          <p:nvPr/>
        </p:nvSpPr>
        <p:spPr bwMode="auto">
          <a:xfrm>
            <a:off x="1095375" y="91440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10">
            <a:extLst>
              <a:ext uri="{FF2B5EF4-FFF2-40B4-BE49-F238E27FC236}">
                <a16:creationId xmlns:a16="http://schemas.microsoft.com/office/drawing/2014/main" xmlns="" id="{8D8BFCE9-B974-BCAB-43AB-15C0A139797D}"/>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Tree>
    <p:extLst>
      <p:ext uri="{BB962C8B-B14F-4D97-AF65-F5344CB8AC3E}">
        <p14:creationId xmlns:p14="http://schemas.microsoft.com/office/powerpoint/2010/main" xmlns="" val="3898660010"/>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TM04033925[[fn=Droplet]]</Template>
  <TotalTime>583</TotalTime>
  <Words>2955</Words>
  <Application>Microsoft Office PowerPoint</Application>
  <PresentationFormat>Custom</PresentationFormat>
  <Paragraphs>839</Paragraphs>
  <Slides>61</Slides>
  <Notes>0</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Droplet</vt:lpstr>
      <vt:lpstr> FIELD REPORT  ON  “A GEOGRAPHICAL CASE STUDY ON PHYSICAL &amp; SOCIO ECONOMIC PROBLEM DUE TO COASTAL ENVIRONMENT OF SAFARCHATA VILLAGE UNDER KHEJURI-II BLOCK IN PURBA MEDINIPUR DISTRICT (W.B)”  </vt:lpstr>
      <vt:lpstr>       NECESSITY OF FIELD SURVEY IN GEOGRAPHY               Surveying or research work is the art of investigation from different aspects. In this modern world every society is faced by serious social problems and economic problem also systematic solution is needed to solve these problems.             In other words the field study should be systematic and world through different knowledge of different aspects. It is a process which should be scientific method should be taken to solve the problems. It is essential to built-up and develops our concepts for field–work. Field study also research provides work and investigation which is necessary to solve the problems. The study on socio economic aspect is essential to the research work to complete comprehensive to be about the region socio economic survey should be under systematic method which may help to get idea of new facts. </vt:lpstr>
      <vt:lpstr>SELECTION OF THE STUDY AREA </vt:lpstr>
      <vt:lpstr> AIM AND OBJECTIVES OF THE FIELD STUDY </vt:lpstr>
      <vt:lpstr> PROCESS OF FIELD SURVEY METHODOLOGY </vt:lpstr>
      <vt:lpstr>Slide 6</vt:lpstr>
      <vt:lpstr>Slide 7</vt:lpstr>
      <vt:lpstr>Slide 8</vt:lpstr>
      <vt:lpstr>Slide 9</vt:lpstr>
      <vt:lpstr>Slide 10</vt:lpstr>
      <vt:lpstr>SCHEME OF REPRESENTATION </vt:lpstr>
      <vt:lpstr>LOCATION OF THE STUDY AREA:- </vt:lpstr>
      <vt:lpstr>Slide 13</vt:lpstr>
      <vt:lpstr>GEOLOGICAL STRUCTURE</vt:lpstr>
      <vt:lpstr>RELIEF STRUCTURE</vt:lpstr>
      <vt:lpstr>Slide 16</vt:lpstr>
      <vt:lpstr>                CLIMATE CONDITION </vt:lpstr>
      <vt:lpstr>Slide 18</vt:lpstr>
      <vt:lpstr>SOIL TYPE:- </vt:lpstr>
      <vt:lpstr>BIOTIC COMMUNITY:- Biotic community is the total community of Flora and Faunal group. FLORAL COMMUNITY Mainly mesophyte type vegetation is found in along the study area. This area given below- </vt:lpstr>
      <vt:lpstr>SOME PHOTOS OF FLORAL COMMUNITY</vt:lpstr>
      <vt:lpstr>FAUNAL COMMUNITY The area is affected by coastal process. So this type of animal are found along with study area.   </vt:lpstr>
      <vt:lpstr>SOME PHOTOS OF FAUNAL COMMUNITY</vt:lpstr>
      <vt:lpstr>DRAINAGE SYSTEM</vt:lpstr>
      <vt:lpstr>Slide 25</vt:lpstr>
      <vt:lpstr>Population structure </vt:lpstr>
      <vt:lpstr>AGE SEX STRUCTURE</vt:lpstr>
      <vt:lpstr>MARITAL STATUS</vt:lpstr>
      <vt:lpstr>RESIDENTIAL STRUCTURE</vt:lpstr>
      <vt:lpstr>FAMILY TYPE</vt:lpstr>
      <vt:lpstr>RELIGION STRUCTURE</vt:lpstr>
      <vt:lpstr>CASTE STRUCTURE</vt:lpstr>
      <vt:lpstr>EDUCATIONAL STRUCTURE</vt:lpstr>
      <vt:lpstr>HEALTH STATUS</vt:lpstr>
      <vt:lpstr>HEALTH STATUS</vt:lpstr>
      <vt:lpstr>TYPE OF HOUSE</vt:lpstr>
      <vt:lpstr>Slide 37</vt:lpstr>
      <vt:lpstr>TYPE OF WALL</vt:lpstr>
      <vt:lpstr>ROOF STRUCTURE OF HOUSES IN SAFARCHATA VILLAGE</vt:lpstr>
      <vt:lpstr>BUILT UP AREA</vt:lpstr>
      <vt:lpstr>NUMBER OF ROOM</vt:lpstr>
      <vt:lpstr>SYSTEM OF LAVATORY IN SAFARCHATA VILLAGE</vt:lpstr>
      <vt:lpstr>SOURCE OF DRINKING WATER OF SAFARCHATA VILLAGE </vt:lpstr>
      <vt:lpstr>SOURCE OF ENERAGY CONSUMPTION IN SAFARCHATA VILLAGE </vt:lpstr>
      <vt:lpstr>AGRICULTURAL CONDITION</vt:lpstr>
      <vt:lpstr>  AGRICULTURAL CONDITION</vt:lpstr>
      <vt:lpstr>OCCUPATIONAL STRUCTURE</vt:lpstr>
      <vt:lpstr>DIFFERENT OCCUPATIONAL STRUCTURE OF THE STUDY AREA </vt:lpstr>
      <vt:lpstr>INCOME STRUCTURE</vt:lpstr>
      <vt:lpstr>HEALTH CENTER</vt:lpstr>
      <vt:lpstr>EDUCATIONAL CENTER:</vt:lpstr>
      <vt:lpstr>ADMINISTRATIVE OFFICE</vt:lpstr>
      <vt:lpstr>RATION CARD FACILITY</vt:lpstr>
      <vt:lpstr>BANKING SYSTEM AND LOAN FACILITY</vt:lpstr>
      <vt:lpstr>RECRETINAL FACILITIES</vt:lpstr>
      <vt:lpstr>MAJOR PROBLEMS OF THE STUDY AREA</vt:lpstr>
      <vt:lpstr>MAJOR PROBLEM OF THE STUDY </vt:lpstr>
      <vt:lpstr>SUMMARY</vt:lpstr>
      <vt:lpstr>CONCLUSION</vt:lpstr>
      <vt:lpstr>SUGGESTION AND SOLVATION METHOD </vt:lpstr>
      <vt:lpstr>Thank you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FIELD REPORT  ON  “A GEOGRAPHICAL CASE STUDY ON PHYSICAL &amp; SOCIO ECONOMIC PROBLEM DUE TO COASTAL ENVIRONMENT OF SAFARCHATA VILLAGE UNDER KHEJURI-II BLOCK IN PURBA MEDINIPUR DISTRICT (W.B)”  </dc:title>
  <dc:creator>indranil giri</dc:creator>
  <cp:lastModifiedBy>Hewlett-Packard Company</cp:lastModifiedBy>
  <cp:revision>53</cp:revision>
  <dcterms:created xsi:type="dcterms:W3CDTF">2023-01-31T13:50:22Z</dcterms:created>
  <dcterms:modified xsi:type="dcterms:W3CDTF">2023-10-09T08:40:13Z</dcterms:modified>
</cp:coreProperties>
</file>